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1.xml" ContentType="application/vnd.openxmlformats-officedocument.presentationml.tags+xml"/>
  <Override PartName="/ppt/notesSlides/notesSlide81.xml" ContentType="application/vnd.openxmlformats-officedocument.presentationml.notesSlide+xml"/>
  <Override PartName="/ppt/tags/tag2.xml" ContentType="application/vnd.openxmlformats-officedocument.presentationml.tags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1" r:id="rId5"/>
    <p:sldMasterId id="2147483682" r:id="rId6"/>
    <p:sldMasterId id="2147483693" r:id="rId7"/>
    <p:sldMasterId id="2147483704" r:id="rId8"/>
  </p:sldMasterIdLst>
  <p:notesMasterIdLst>
    <p:notesMasterId r:id="rId116"/>
  </p:notesMasterIdLst>
  <p:sldIdLst>
    <p:sldId id="812" r:id="rId9"/>
    <p:sldId id="2261" r:id="rId10"/>
    <p:sldId id="1208" r:id="rId11"/>
    <p:sldId id="1098" r:id="rId12"/>
    <p:sldId id="1099" r:id="rId13"/>
    <p:sldId id="1101" r:id="rId14"/>
    <p:sldId id="1102" r:id="rId15"/>
    <p:sldId id="1103" r:id="rId16"/>
    <p:sldId id="1104" r:id="rId17"/>
    <p:sldId id="1105" r:id="rId18"/>
    <p:sldId id="1106" r:id="rId19"/>
    <p:sldId id="1107" r:id="rId20"/>
    <p:sldId id="1108" r:id="rId21"/>
    <p:sldId id="1109" r:id="rId22"/>
    <p:sldId id="2260" r:id="rId23"/>
    <p:sldId id="832" r:id="rId24"/>
    <p:sldId id="833" r:id="rId25"/>
    <p:sldId id="834" r:id="rId26"/>
    <p:sldId id="2216" r:id="rId27"/>
    <p:sldId id="2242" r:id="rId28"/>
    <p:sldId id="2262" r:id="rId29"/>
    <p:sldId id="2264" r:id="rId30"/>
    <p:sldId id="2251" r:id="rId31"/>
    <p:sldId id="2253" r:id="rId32"/>
    <p:sldId id="2254" r:id="rId33"/>
    <p:sldId id="2255" r:id="rId34"/>
    <p:sldId id="2256" r:id="rId35"/>
    <p:sldId id="2257" r:id="rId36"/>
    <p:sldId id="2258" r:id="rId37"/>
    <p:sldId id="2259" r:id="rId38"/>
    <p:sldId id="1129" r:id="rId39"/>
    <p:sldId id="1130" r:id="rId40"/>
    <p:sldId id="1131" r:id="rId41"/>
    <p:sldId id="1132" r:id="rId42"/>
    <p:sldId id="1133" r:id="rId43"/>
    <p:sldId id="1134" r:id="rId44"/>
    <p:sldId id="1135" r:id="rId45"/>
    <p:sldId id="1136" r:id="rId46"/>
    <p:sldId id="1137" r:id="rId47"/>
    <p:sldId id="1138" r:id="rId48"/>
    <p:sldId id="1139" r:id="rId49"/>
    <p:sldId id="1140" r:id="rId50"/>
    <p:sldId id="1141" r:id="rId51"/>
    <p:sldId id="1142" r:id="rId52"/>
    <p:sldId id="1143" r:id="rId53"/>
    <p:sldId id="1144" r:id="rId54"/>
    <p:sldId id="1145" r:id="rId55"/>
    <p:sldId id="1146" r:id="rId56"/>
    <p:sldId id="1147" r:id="rId57"/>
    <p:sldId id="1148" r:id="rId58"/>
    <p:sldId id="1149" r:id="rId59"/>
    <p:sldId id="1150" r:id="rId60"/>
    <p:sldId id="1151" r:id="rId61"/>
    <p:sldId id="1152" r:id="rId62"/>
    <p:sldId id="1153" r:id="rId63"/>
    <p:sldId id="1154" r:id="rId64"/>
    <p:sldId id="1155" r:id="rId65"/>
    <p:sldId id="1156" r:id="rId66"/>
    <p:sldId id="1157" r:id="rId67"/>
    <p:sldId id="1158" r:id="rId68"/>
    <p:sldId id="1159" r:id="rId69"/>
    <p:sldId id="1160" r:id="rId70"/>
    <p:sldId id="1161" r:id="rId71"/>
    <p:sldId id="1162" r:id="rId72"/>
    <p:sldId id="1163" r:id="rId73"/>
    <p:sldId id="1164" r:id="rId74"/>
    <p:sldId id="1165" r:id="rId75"/>
    <p:sldId id="1166" r:id="rId76"/>
    <p:sldId id="1167" r:id="rId77"/>
    <p:sldId id="1168" r:id="rId78"/>
    <p:sldId id="1169" r:id="rId79"/>
    <p:sldId id="1170" r:id="rId80"/>
    <p:sldId id="1171" r:id="rId81"/>
    <p:sldId id="1172" r:id="rId82"/>
    <p:sldId id="1173" r:id="rId83"/>
    <p:sldId id="1174" r:id="rId84"/>
    <p:sldId id="1175" r:id="rId85"/>
    <p:sldId id="1176" r:id="rId86"/>
    <p:sldId id="1177" r:id="rId87"/>
    <p:sldId id="1178" r:id="rId88"/>
    <p:sldId id="1179" r:id="rId89"/>
    <p:sldId id="1180" r:id="rId90"/>
    <p:sldId id="1181" r:id="rId91"/>
    <p:sldId id="1209" r:id="rId92"/>
    <p:sldId id="1210" r:id="rId93"/>
    <p:sldId id="1211" r:id="rId94"/>
    <p:sldId id="1212" r:id="rId95"/>
    <p:sldId id="1213" r:id="rId96"/>
    <p:sldId id="1214" r:id="rId97"/>
    <p:sldId id="1215" r:id="rId98"/>
    <p:sldId id="1216" r:id="rId99"/>
    <p:sldId id="1217" r:id="rId100"/>
    <p:sldId id="1218" r:id="rId101"/>
    <p:sldId id="1219" r:id="rId102"/>
    <p:sldId id="1220" r:id="rId103"/>
    <p:sldId id="1221" r:id="rId104"/>
    <p:sldId id="1222" r:id="rId105"/>
    <p:sldId id="1223" r:id="rId106"/>
    <p:sldId id="1224" r:id="rId107"/>
    <p:sldId id="1225" r:id="rId108"/>
    <p:sldId id="1226" r:id="rId109"/>
    <p:sldId id="1227" r:id="rId110"/>
    <p:sldId id="1228" r:id="rId111"/>
    <p:sldId id="1229" r:id="rId112"/>
    <p:sldId id="1230" r:id="rId113"/>
    <p:sldId id="1231" r:id="rId114"/>
    <p:sldId id="1232" r:id="rId1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0ADD"/>
    <a:srgbClr val="00FF00"/>
    <a:srgbClr val="E46C0A"/>
    <a:srgbClr val="FF00FF"/>
    <a:srgbClr val="2BEDFF"/>
    <a:srgbClr val="2FC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6"/>
    <p:restoredTop sz="88844" autoAdjust="0"/>
  </p:normalViewPr>
  <p:slideViewPr>
    <p:cSldViewPr snapToGrid="0" snapToObjects="1">
      <p:cViewPr varScale="1">
        <p:scale>
          <a:sx n="113" d="100"/>
          <a:sy n="113" d="100"/>
        </p:scale>
        <p:origin x="8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presProps" Target="presProps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viewProps" Target="viewProps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0E54C7C-A67E-45BB-ADC2-D2C6B71A41FE}" type="slidenum">
              <a:rPr lang="en-US">
                <a:solidFill>
                  <a:prstClr val="black"/>
                </a:solidFill>
              </a:rPr>
              <a:pPr/>
              <a:t>106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878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2891FD1-CFBA-410D-A34E-1053F2807021}" type="slidenum">
              <a:rPr lang="en-US" sz="1200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106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CC1028D-CB48-CE40-845F-21BED150DDB7}" type="slidenum">
              <a:rPr lang="en-US" sz="1200">
                <a:latin typeface="Calibri" charset="0"/>
              </a:rPr>
              <a:pPr eaLnBrk="1" hangingPunct="1"/>
              <a:t>107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8C24EBC-A85B-4F00-8075-FF8F9C48ACF8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http://</a:t>
            </a:r>
            <a:r>
              <a:rPr lang="en-US" dirty="0" err="1">
                <a:latin typeface="Arial" pitchFamily="34" charset="0"/>
              </a:rPr>
              <a:t>www.gavrila.net</a:t>
            </a:r>
            <a:r>
              <a:rPr lang="en-US" dirty="0">
                <a:latin typeface="Arial" pitchFamily="34" charset="0"/>
              </a:rPr>
              <a:t>/Research/</a:t>
            </a:r>
            <a:r>
              <a:rPr lang="en-US" dirty="0" err="1">
                <a:latin typeface="Arial" pitchFamily="34" charset="0"/>
              </a:rPr>
              <a:t>Chamfer_System</a:t>
            </a:r>
            <a:r>
              <a:rPr lang="en-US" dirty="0">
                <a:latin typeface="Arial" pitchFamily="34" charset="0"/>
              </a:rPr>
              <a:t>/</a:t>
            </a:r>
            <a:r>
              <a:rPr lang="en-US">
                <a:latin typeface="Arial" pitchFamily="34" charset="0"/>
              </a:rPr>
              <a:t>chamfer_system.html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8C24EBC-A85B-4F00-8075-FF8F9C48ACF8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http://</a:t>
            </a:r>
            <a:r>
              <a:rPr lang="en-US" dirty="0" err="1">
                <a:latin typeface="Arial" pitchFamily="34" charset="0"/>
              </a:rPr>
              <a:t>www.gavrila.net</a:t>
            </a:r>
            <a:r>
              <a:rPr lang="en-US" dirty="0">
                <a:latin typeface="Arial" pitchFamily="34" charset="0"/>
              </a:rPr>
              <a:t>/Research/</a:t>
            </a:r>
            <a:r>
              <a:rPr lang="en-US" dirty="0" err="1">
                <a:latin typeface="Arial" pitchFamily="34" charset="0"/>
              </a:rPr>
              <a:t>Chamfer_System</a:t>
            </a:r>
            <a:r>
              <a:rPr lang="en-US" dirty="0">
                <a:latin typeface="Arial" pitchFamily="34" charset="0"/>
              </a:rPr>
              <a:t>/</a:t>
            </a:r>
            <a:r>
              <a:rPr lang="en-US" dirty="0" err="1">
                <a:latin typeface="Arial" pitchFamily="34" charset="0"/>
              </a:rPr>
              <a:t>chamfer_system.html</a:t>
            </a:r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51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16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17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731f333a1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731f333a1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7C78F-6EAB-4AC3-9E30-1FF78142B78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22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D879B-CE85-AA1E-FB79-F72E890A6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AE20C254-359C-2CDA-3750-FABCCDEF1A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7C78F-6EAB-4AC3-9E30-1FF78142B78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8FC5991-87B1-8AE1-1317-635B334E86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CC6BFB9F-5791-B465-A168-A3B3955D4B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0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D2D81-1325-AE65-8C9D-4C21114B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EB8E9072-9EC5-B84B-1EC0-DB40F18AD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7C78F-6EAB-4AC3-9E30-1FF78142B78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DBC094D-2812-4611-7602-CFCFEF400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BE55F8CF-F55C-CE4E-12A6-7BD9C70485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01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8FAC29-FE89-477F-9159-5CF07A8DA12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90171b87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90171b87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90171b8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90171b8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00a767f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600a767f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90171b87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690171b87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690171b8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690171b8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90171b87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690171b87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90171b87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690171b87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7755987-06E5-485B-BE1E-56E92D045E4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69FD6B4-290C-46B0-9A11-E3C9492C628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19E17D0-89B7-4BA1-9A60-F8D3A8558677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268169F-9C3D-41CF-993F-893EC0BD7E4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268169F-9C3D-41CF-993F-893EC0BD7E4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99AC605-5452-42CF-82F4-0663CEC3480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F509E4E-78D9-451B-B622-B4C43E9B2B1E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B5AC826-C2EF-4FA1-9977-D22B80D77C0C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0B46FB8-08B0-4097-8B10-5700BB488295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61BB855-6D1B-4B34-8028-B83B82AB258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8F9F615-94E3-42D0-8CE5-7363A0663E89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CE56498-9708-4E4F-845E-5822804EE895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</a:rPr>
              <a:t>Disk strel, 5 pixels wide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67FFC78-ACDA-47BA-AB59-F7E3E88F360A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282F727-4538-4543-9B84-E2E256E53091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6884-1F3B-46D4-94FB-27CEF4B1F40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B11ADA4-8ADE-41BA-AA60-9DD40FBA99F3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B11ADA4-8ADE-41BA-AA60-9DD40FBA99F3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3929924-147F-464B-9671-966E423E07E7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doua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operaţii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baza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dilatarea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şi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eroziunea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pot fi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combinate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în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secvenţe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operaţii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complexe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utile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operaţii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filtrare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morfologica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deschiderea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şi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închiderea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Deschiderea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într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-o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eroziune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urmata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de o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dilatare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şi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poate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folosita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pentru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eliminarea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pixelilor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din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regiunile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care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sunt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mici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pentru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conţine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elementul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structural.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În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acest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caz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elementul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structural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este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adesea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numit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sonda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pentru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acesta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obiectele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mici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şi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</a:t>
            </a:r>
            <a:r>
              <a:rPr lang="en-US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filtreaza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̆. </a:t>
            </a:r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064788D-FE7D-4191-B301-BE2C91B760DC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b="1" dirty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A80A3E7-7F27-418E-BA7E-7BE70B61BD3A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61BB855-6D1B-4B34-8028-B83B82AB258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1977CCA-2DE8-4154-80BC-E3046868E2A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4943418-274A-4FFF-9C5D-422E5301526D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7CC54D4-5D70-4D82-89C1-C640E7BF5CAD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58742D95-2621-4426-A24E-8A3413A03521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75180C3-0804-4BAD-9E77-F938F7CF658D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EE9BEF7-B208-444A-B47B-4F2B7618D258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47E0A-311A-4E10-8051-810292BF03D4}" type="slidenum">
              <a:rPr lang="en-US" smtClean="0">
                <a:latin typeface="Arial" pitchFamily="34" charset="0"/>
              </a:rPr>
              <a:pPr/>
              <a:t>83</a:t>
            </a:fld>
            <a:endParaRPr lang="en-US">
              <a:latin typeface="Arial" pitchFamily="34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E781445-D9E9-3C47-A49E-D75BB288317A}" type="slidenum">
              <a:rPr lang="en-US" sz="1200">
                <a:latin typeface="Calibri" charset="0"/>
              </a:rPr>
              <a:pPr eaLnBrk="1" hangingPunct="1"/>
              <a:t>85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4AFEDE-8CA6-094E-89CE-1BA5077426F9}" type="slidenum">
              <a:rPr lang="en-US" sz="1200">
                <a:latin typeface="Calibri" charset="0"/>
              </a:rPr>
              <a:pPr eaLnBrk="1" hangingPunct="1"/>
              <a:t>86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63DB073-C432-46BF-BB1E-D9F2022FC15E}" type="slidenum">
              <a:rPr lang="en-US">
                <a:solidFill>
                  <a:srgbClr val="000000"/>
                </a:solidFill>
              </a:rPr>
              <a:pPr/>
              <a:t>87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Potala_Palace</a:t>
            </a:r>
            <a:endParaRPr 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A28DA55-8EDB-4B00-9446-F2EB47894878}" type="slidenum">
              <a:rPr lang="en-US">
                <a:solidFill>
                  <a:srgbClr val="000000"/>
                </a:solidFill>
              </a:rPr>
              <a:pPr/>
              <a:t>88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A28DA55-8EDB-4B00-9446-F2EB47894878}" type="slidenum">
              <a:rPr lang="en-US">
                <a:solidFill>
                  <a:srgbClr val="000000"/>
                </a:solidFill>
              </a:rPr>
              <a:pPr/>
              <a:t>89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6B06191-252E-4AE1-A701-92A91CAEE698}" type="slidenum">
              <a:rPr lang="en-US">
                <a:solidFill>
                  <a:srgbClr val="000000"/>
                </a:solidFill>
              </a:rPr>
              <a:pPr/>
              <a:t>90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983E2DB-91A8-4FE8-9233-7086FED19D47}" type="slidenum">
              <a:rPr lang="en-US">
                <a:solidFill>
                  <a:srgbClr val="000000"/>
                </a:solidFill>
              </a:rPr>
              <a:pPr/>
              <a:t>91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DA803C3-0348-4C62-8449-236AF813F2E9}" type="slidenum">
              <a:rPr lang="en-US">
                <a:solidFill>
                  <a:srgbClr val="000000"/>
                </a:solidFill>
              </a:rPr>
              <a:pPr/>
              <a:t>92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BF93453-D529-44DC-B5ED-4C58312959F5}" type="slidenum">
              <a:rPr lang="en-US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2421CB-D3D5-CA43-B642-30B46D41A925}" type="slidenum">
              <a:rPr lang="en-US" sz="1200">
                <a:latin typeface="Calibri" charset="0"/>
              </a:rPr>
              <a:pPr eaLnBrk="1" hangingPunct="1"/>
              <a:t>96</a:t>
            </a:fld>
            <a:endParaRPr lang="en-US" sz="1200">
              <a:latin typeface="Calibri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C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319562C-6D21-1B42-B35D-F1BD28AAA94F}" type="slidenum">
              <a:rPr lang="en-US" sz="1200">
                <a:latin typeface="Calibri" charset="0"/>
              </a:rPr>
              <a:pPr eaLnBrk="1" hangingPunct="1"/>
              <a:t>97</a:t>
            </a:fld>
            <a:endParaRPr lang="en-US" sz="1200">
              <a:latin typeface="Calibri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2D7A26-05FD-424C-958B-C7B705D3B38D}" type="slidenum">
              <a:rPr lang="en-US" sz="1200">
                <a:latin typeface="Calibri" charset="0"/>
              </a:rPr>
              <a:pPr eaLnBrk="1" hangingPunct="1"/>
              <a:t>98</a:t>
            </a:fld>
            <a:endParaRPr lang="en-US" sz="12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51473A-C357-2348-B30A-A8766A7D205F}" type="slidenum">
              <a:rPr lang="en-US" sz="1200">
                <a:latin typeface="Calibri" charset="0"/>
              </a:rPr>
              <a:pPr eaLnBrk="1" hangingPunct="1"/>
              <a:t>99</a:t>
            </a:fld>
            <a:endParaRPr lang="en-US" sz="1200">
              <a:latin typeface="Calibri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B0A6D3D-3CE7-C042-9E70-DA1F8E501B21}" type="slidenum">
              <a:rPr lang="en-US" sz="1200">
                <a:latin typeface="Calibri" charset="0"/>
              </a:rPr>
              <a:pPr eaLnBrk="1" hangingPunct="1"/>
              <a:t>100</a:t>
            </a:fld>
            <a:endParaRPr lang="en-US" sz="1200">
              <a:latin typeface="Calibri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A4F699F-D410-49CE-B5ED-89EFA4F72DB5}" type="slidenum">
              <a:rPr lang="en-US">
                <a:solidFill>
                  <a:prstClr val="black"/>
                </a:solidFill>
              </a:rPr>
              <a:pPr/>
              <a:t>101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390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1B31BE2E-7F1E-4AC3-8568-F53BD60DAB99}" type="slidenum">
              <a:rPr lang="en-US" sz="11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101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1239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39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3D39904-AC7E-467D-A008-75B4A12A2FD1}" type="slidenum">
              <a:rPr lang="en-US">
                <a:solidFill>
                  <a:prstClr val="black"/>
                </a:solidFill>
              </a:rPr>
              <a:pPr/>
              <a:t>102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493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884EBFC-F3B1-4C90-8FD7-879572DFC121}" type="slidenum">
              <a:rPr lang="en-US" sz="11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102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1249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3D39904-AC7E-467D-A008-75B4A12A2FD1}" type="slidenum">
              <a:rPr lang="en-US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493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884EBFC-F3B1-4C90-8FD7-879572DFC121}" type="slidenum">
              <a:rPr lang="en-US" sz="11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103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1249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3D39904-AC7E-467D-A008-75B4A12A2FD1}" type="slidenum">
              <a:rPr lang="en-US">
                <a:solidFill>
                  <a:prstClr val="black"/>
                </a:solidFill>
              </a:rPr>
              <a:pPr/>
              <a:t>104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493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884EBFC-F3B1-4C90-8FD7-879572DFC121}" type="slidenum">
              <a:rPr lang="en-US" sz="11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104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1249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064AA783-98F0-8349-9195-57A95670F7D9}" type="slidenum">
              <a:rPr lang="en-US"/>
              <a:pPr/>
              <a:t>105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421" y="4344025"/>
            <a:ext cx="5485158" cy="4112926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33025" y="0"/>
            <a:ext cx="90111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23800" y="1019833"/>
            <a:ext cx="8696400" cy="5674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2400">
                <a:solidFill>
                  <a:srgbClr val="000000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229500" y="6390200"/>
            <a:ext cx="8685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008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revor@ee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mailto:radu.ionescu@fmi.unibuc.r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8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image" Target="../media/image123.jpeg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notesSlide" Target="../notesSlides/notesSlide9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image" Target="../media/image126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slideLayout" Target="../slideLayouts/slideLayout46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image" Target="../media/image125.png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image" Target="../media/image124.jpeg"/><Relationship Id="rId30" Type="http://schemas.openxmlformats.org/officeDocument/2006/relationships/image" Target="../media/image12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microsoft.com/office/2007/relationships/media" Target="../media/media4.mp4"/><Relationship Id="rId7" Type="http://schemas.openxmlformats.org/officeDocument/2006/relationships/slideLayout" Target="../slideLayouts/slideLayout4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34.png"/><Relationship Id="rId5" Type="http://schemas.microsoft.com/office/2007/relationships/media" Target="../media/media5.mp4"/><Relationship Id="rId10" Type="http://schemas.openxmlformats.org/officeDocument/2006/relationships/image" Target="../media/image33.png"/><Relationship Id="rId4" Type="http://schemas.openxmlformats.org/officeDocument/2006/relationships/video" Target="../media/media4.mp4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48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7.jp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9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2.jpg"/><Relationship Id="rId5" Type="http://schemas.openxmlformats.org/officeDocument/2006/relationships/image" Target="../media/image48.jpg"/><Relationship Id="rId4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9.emf"/><Relationship Id="rId4" Type="http://schemas.openxmlformats.org/officeDocument/2006/relationships/image" Target="../media/image2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8.emf"/><Relationship Id="rId4" Type="http://schemas.openxmlformats.org/officeDocument/2006/relationships/oleObject" Target="../embeddings/oleObject1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9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7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4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.xml"/><Relationship Id="rId4" Type="http://schemas.openxmlformats.org/officeDocument/2006/relationships/image" Target="../media/image10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Concepte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Artificială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Bogdan Alexe						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Radu</a:t>
            </a: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Ionescu</a:t>
            </a:r>
            <a:endParaRPr lang="en-US" sz="3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sz="3600" dirty="0">
              <a:latin typeface="Times New Roman"/>
              <a:cs typeface="Times New Roman"/>
            </a:endParaRPr>
          </a:p>
          <a:p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Curs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opțional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anii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III/IV,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semestrul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I, 2024-2025</a:t>
            </a: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4462374"/>
            <a:ext cx="39692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/>
                <a:cs typeface="Times New Roman"/>
                <a:hlinkClick r:id="rId3"/>
              </a:rPr>
              <a:t>bogdan.alexe@fmi.unibuc.ro</a:t>
            </a:r>
            <a:endParaRPr lang="en-US" sz="25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4896" y="4446013"/>
            <a:ext cx="3888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radu.ionescu@fmi.unibuc.ro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9362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distanța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medie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până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cel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apropiat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 din </a:t>
            </a:r>
            <a:r>
              <a:rPr lang="en-US" sz="2400" b="1" i="1" dirty="0">
                <a:latin typeface="Times New Roman"/>
                <a:cs typeface="Times New Roman"/>
              </a:rPr>
              <a:t>I</a:t>
            </a:r>
          </a:p>
        </p:txBody>
      </p:sp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49405" r="39166" b="30359"/>
          <a:stretch>
            <a:fillRect/>
          </a:stretch>
        </p:blipFill>
        <p:spPr bwMode="auto">
          <a:xfrm>
            <a:off x="3429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19829" r="39166" b="59935"/>
          <a:stretch>
            <a:fillRect/>
          </a:stretch>
        </p:blipFill>
        <p:spPr bwMode="auto">
          <a:xfrm>
            <a:off x="762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TextBox 10"/>
          <p:cNvSpPr txBox="1">
            <a:spLocks noChangeArrowheads="1"/>
          </p:cNvSpPr>
          <p:nvPr/>
        </p:nvSpPr>
        <p:spPr bwMode="auto">
          <a:xfrm>
            <a:off x="3733801" y="5592762"/>
            <a:ext cx="2016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Imagine cu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muchii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Distanța</a:t>
            </a:r>
            <a:r>
              <a:rPr lang="en-US" dirty="0">
                <a:latin typeface="Times New Roman"/>
                <a:cs typeface="Times New Roman"/>
              </a:rPr>
              <a:t> Chamfer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1" y="2059677"/>
            <a:ext cx="4642678" cy="837642"/>
          </a:xfrm>
          <a:prstGeom prst="rect">
            <a:avLst/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72755" r="39166" b="7008"/>
          <a:stretch>
            <a:fillRect/>
          </a:stretch>
        </p:blipFill>
        <p:spPr bwMode="auto">
          <a:xfrm>
            <a:off x="60198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AutoShape 12"/>
          <p:cNvSpPr>
            <a:spLocks noChangeArrowheads="1"/>
          </p:cNvSpPr>
          <p:nvPr/>
        </p:nvSpPr>
        <p:spPr bwMode="auto">
          <a:xfrm>
            <a:off x="6172200" y="3687762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5867400" y="5592762"/>
            <a:ext cx="3048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transformata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distanță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alb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distanță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mare,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negru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-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distanță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mică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K. </a:t>
            </a:r>
            <a:r>
              <a:rPr lang="en-US" sz="1200" dirty="0" err="1">
                <a:latin typeface="Times New Roman"/>
                <a:cs typeface="Times New Roman"/>
              </a:rPr>
              <a:t>Grauman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542626"/>
            <a:ext cx="3841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/>
                <a:cs typeface="Times New Roman"/>
              </a:rPr>
              <a:t>Complexitate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implementare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naivă</a:t>
            </a:r>
            <a:r>
              <a:rPr lang="en-US" b="1" dirty="0">
                <a:latin typeface="Times New Roman"/>
                <a:cs typeface="Times New Roman"/>
              </a:rPr>
              <a:t>: </a:t>
            </a:r>
          </a:p>
          <a:p>
            <a:r>
              <a:rPr lang="en-US" b="1" dirty="0">
                <a:latin typeface="Times New Roman"/>
                <a:cs typeface="Times New Roman"/>
              </a:rPr>
              <a:t>|T| * |I|</a:t>
            </a:r>
            <a:r>
              <a:rPr lang="en-US" b="1" baseline="30000" dirty="0">
                <a:latin typeface="Times New Roman"/>
                <a:cs typeface="Times New Roman"/>
              </a:rPr>
              <a:t>2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operații</a:t>
            </a:r>
            <a:endParaRPr lang="en-US" b="1" dirty="0">
              <a:latin typeface="Times New Roman"/>
              <a:cs typeface="Times New Roman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Complexitate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transformata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distanță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|T| * |I|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operații</a:t>
            </a:r>
            <a:endParaRPr lang="en-U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247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85775"/>
            <a:ext cx="9144000" cy="352425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Cât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multe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există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41986" name="Picture 3" descr="dictionary-2"/>
          <p:cNvPicPr>
            <a:picLocks noChangeAspect="1" noChangeArrowheads="1"/>
          </p:cNvPicPr>
          <p:nvPr/>
        </p:nvPicPr>
        <p:blipFill>
          <a:blip r:embed="rId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6675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4" descr="mag_gla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657600"/>
            <a:ext cx="2362200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9" name="WordArt 5"/>
          <p:cNvSpPr>
            <a:spLocks noChangeArrowheads="1" noChangeShapeType="1" noTextEdit="1"/>
          </p:cNvSpPr>
          <p:nvPr/>
        </p:nvSpPr>
        <p:spPr bwMode="auto">
          <a:xfrm rot="-390707">
            <a:off x="1828800" y="1905000"/>
            <a:ext cx="6038850" cy="1285875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200" kern="10" dirty="0">
                <a:solidFill>
                  <a:srgbClr val="92003B"/>
                </a:solidFill>
                <a:latin typeface="Arial Black"/>
                <a:ea typeface="Arial Black"/>
                <a:cs typeface="Arial Black"/>
              </a:rPr>
              <a:t>~10,000 - 30,000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0" y="6428628"/>
            <a:ext cx="186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Biederman</a:t>
            </a:r>
            <a:r>
              <a:rPr lang="en-US" sz="1800" dirty="0"/>
              <a:t> 1987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A. </a:t>
            </a:r>
            <a:r>
              <a:rPr lang="en-US" sz="1200" dirty="0" err="1"/>
              <a:t>Torralba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61601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199"/>
            <a:ext cx="9732682" cy="102944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000" dirty="0">
                <a:latin typeface="Times New Roman"/>
                <a:cs typeface="Times New Roman"/>
              </a:rPr>
              <a:t>OCR – </a:t>
            </a:r>
            <a:r>
              <a:rPr lang="en-US" sz="3000" dirty="0" err="1">
                <a:latin typeface="Times New Roman"/>
                <a:cs typeface="Times New Roman"/>
              </a:rPr>
              <a:t>plăcuțe</a:t>
            </a:r>
            <a:r>
              <a:rPr lang="en-US" sz="3000" dirty="0">
                <a:latin typeface="Times New Roman"/>
                <a:cs typeface="Times New Roman"/>
              </a:rPr>
              <a:t> de </a:t>
            </a:r>
            <a:r>
              <a:rPr lang="en-US" sz="3000" dirty="0" err="1">
                <a:latin typeface="Times New Roman"/>
                <a:cs typeface="Times New Roman"/>
              </a:rPr>
              <a:t>înmatriculare</a:t>
            </a:r>
            <a:r>
              <a:rPr lang="en-US" sz="3000" dirty="0">
                <a:latin typeface="Times New Roman"/>
                <a:cs typeface="Times New Roman"/>
              </a:rPr>
              <a:t>, </a:t>
            </a:r>
            <a:r>
              <a:rPr lang="en-US" sz="3000" dirty="0" err="1">
                <a:latin typeface="Times New Roman"/>
                <a:cs typeface="Times New Roman"/>
              </a:rPr>
              <a:t>coduri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poştale</a:t>
            </a:r>
            <a:r>
              <a:rPr lang="en-US" sz="3000" dirty="0">
                <a:latin typeface="Times New Roman"/>
                <a:cs typeface="Times New Roman"/>
              </a:rPr>
              <a:t>, etc.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14600"/>
            <a:ext cx="3810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Artificilă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funcționează</a:t>
            </a:r>
            <a:r>
              <a:rPr lang="en-US" dirty="0">
                <a:latin typeface="Times New Roman"/>
                <a:cs typeface="Times New Roman"/>
              </a:rPr>
              <a:t> bine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7480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048000"/>
            <a:ext cx="43434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/>
                <a:cs typeface="Times New Roman"/>
              </a:rPr>
              <a:t>OCR – </a:t>
            </a:r>
            <a:r>
              <a:rPr lang="en-US" dirty="0" err="1">
                <a:latin typeface="Times New Roman"/>
                <a:cs typeface="Times New Roman"/>
              </a:rPr>
              <a:t>plăcuțe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înmatriculare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coduri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poştale</a:t>
            </a:r>
            <a:r>
              <a:rPr lang="en-US" dirty="0">
                <a:latin typeface="Times New Roman"/>
                <a:cs typeface="Times New Roman"/>
              </a:rPr>
              <a:t>, etc.</a:t>
            </a:r>
          </a:p>
          <a:p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amprentei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Artificilă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funcționează</a:t>
            </a:r>
            <a:r>
              <a:rPr lang="en-US" dirty="0">
                <a:latin typeface="Times New Roman"/>
                <a:cs typeface="Times New Roman"/>
              </a:rPr>
              <a:t> bine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79918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/>
                <a:cs typeface="Times New Roman"/>
              </a:rPr>
              <a:t>OCR – </a:t>
            </a:r>
            <a:r>
              <a:rPr lang="en-US" dirty="0" err="1">
                <a:latin typeface="Times New Roman"/>
                <a:cs typeface="Times New Roman"/>
              </a:rPr>
              <a:t>plăcuțe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înmatriculare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coduri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poştale</a:t>
            </a:r>
            <a:r>
              <a:rPr lang="en-US" dirty="0">
                <a:latin typeface="Times New Roman"/>
                <a:cs typeface="Times New Roman"/>
              </a:rPr>
              <a:t>, etc.</a:t>
            </a:r>
          </a:p>
          <a:p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amprentei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facială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962400"/>
            <a:ext cx="4733925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5048" b="8725"/>
          <a:stretch>
            <a:fillRect/>
          </a:stretch>
        </p:blipFill>
        <p:spPr bwMode="auto">
          <a:xfrm>
            <a:off x="381000" y="3429000"/>
            <a:ext cx="35972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Artificilă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funcționează</a:t>
            </a:r>
            <a:r>
              <a:rPr lang="en-US" dirty="0">
                <a:latin typeface="Times New Roman"/>
                <a:cs typeface="Times New Roman"/>
              </a:rPr>
              <a:t> bine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85167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2476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/>
                <a:cs typeface="Times New Roman"/>
              </a:rPr>
              <a:t>OCR – </a:t>
            </a:r>
            <a:r>
              <a:rPr lang="en-US" dirty="0" err="1">
                <a:latin typeface="Times New Roman"/>
                <a:cs typeface="Times New Roman"/>
              </a:rPr>
              <a:t>plăcuțe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înmatriculare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coduri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poştale</a:t>
            </a:r>
            <a:r>
              <a:rPr lang="en-US" dirty="0">
                <a:latin typeface="Times New Roman"/>
                <a:cs typeface="Times New Roman"/>
              </a:rPr>
              <a:t>, etc.</a:t>
            </a:r>
          </a:p>
          <a:p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amprentei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facială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obiectelor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textură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dirty="0" err="1">
                <a:latin typeface="Times New Roman"/>
                <a:cs typeface="Times New Roman"/>
              </a:rPr>
              <a:t>coperți</a:t>
            </a:r>
            <a:r>
              <a:rPr lang="en-US" dirty="0">
                <a:latin typeface="Times New Roman"/>
                <a:cs typeface="Times New Roman"/>
              </a:rPr>
              <a:t> CD)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76776"/>
            <a:ext cx="32400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Artificilă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funcționează</a:t>
            </a:r>
            <a:r>
              <a:rPr lang="en-US" dirty="0">
                <a:latin typeface="Times New Roman"/>
                <a:cs typeface="Times New Roman"/>
              </a:rPr>
              <a:t> bine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04425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Alte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conducere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asistată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26627" name="Picture 3" descr="p1010172_b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10655" r="13000" b="14761"/>
          <a:stretch>
            <a:fillRect/>
          </a:stretch>
        </p:blipFill>
        <p:spPr bwMode="auto">
          <a:xfrm>
            <a:off x="381000" y="1295400"/>
            <a:ext cx="3429000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28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4114800" y="990600"/>
            <a:ext cx="2566988" cy="2946400"/>
            <a:chOff x="2702" y="825"/>
            <a:chExt cx="3033" cy="3482"/>
          </a:xfrm>
        </p:grpSpPr>
        <p:grpSp>
          <p:nvGrpSpPr>
            <p:cNvPr id="26635" name="Group 5"/>
            <p:cNvGrpSpPr>
              <a:grpSpLocks/>
            </p:cNvGrpSpPr>
            <p:nvPr/>
          </p:nvGrpSpPr>
          <p:grpSpPr bwMode="auto">
            <a:xfrm>
              <a:off x="2702" y="825"/>
              <a:ext cx="3033" cy="3482"/>
              <a:chOff x="2702" y="825"/>
              <a:chExt cx="3033" cy="3482"/>
            </a:xfrm>
          </p:grpSpPr>
          <p:grpSp>
            <p:nvGrpSpPr>
              <p:cNvPr id="26644" name="Group 6"/>
              <p:cNvGrpSpPr>
                <a:grpSpLocks/>
              </p:cNvGrpSpPr>
              <p:nvPr/>
            </p:nvGrpSpPr>
            <p:grpSpPr bwMode="auto">
              <a:xfrm>
                <a:off x="2702" y="825"/>
                <a:ext cx="3033" cy="3482"/>
                <a:chOff x="2694" y="672"/>
                <a:chExt cx="3033" cy="3482"/>
              </a:xfrm>
            </p:grpSpPr>
            <p:pic>
              <p:nvPicPr>
                <p:cNvPr id="26649" name="Picture 7" descr="p1010172_ov"/>
                <p:cNvPicPr>
                  <a:picLocks noChangeAspect="1" noChangeArrowheads="1"/>
                </p:cNvPicPr>
                <p:nvPr>
                  <p:custDataLst>
                    <p:tags r:id="rId21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000" t="2664" r="19000" b="1443"/>
                <a:stretch>
                  <a:fillRect/>
                </a:stretch>
              </p:blipFill>
              <p:spPr bwMode="auto">
                <a:xfrm>
                  <a:off x="2694" y="672"/>
                  <a:ext cx="3033" cy="3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50" name="Text Box 8"/>
                <p:cNvSpPr txBox="1">
                  <a:spLocks noChangeArrowhead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3962" y="3936"/>
                  <a:ext cx="625" cy="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600">
                      <a:latin typeface="Times New Roman"/>
                      <a:cs typeface="Times New Roman"/>
                    </a:rPr>
                    <a:t>meters</a:t>
                  </a:r>
                </a:p>
              </p:txBody>
            </p:sp>
            <p:sp>
              <p:nvSpPr>
                <p:cNvPr id="26651" name="Text Box 9"/>
                <p:cNvSpPr txBox="1">
                  <a:spLocks noChangeArrowhead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 rot="-5400000">
                  <a:off x="2499" y="2149"/>
                  <a:ext cx="623" cy="2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600">
                      <a:latin typeface="Times New Roman"/>
                      <a:cs typeface="Times New Roman"/>
                    </a:rPr>
                    <a:t>meters</a:t>
                  </a:r>
                </a:p>
              </p:txBody>
            </p:sp>
          </p:grpSp>
          <p:sp>
            <p:nvSpPr>
              <p:cNvPr id="26645" name="Oval 10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565" y="27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26646" name="Oval 11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908" y="2008"/>
                <a:ext cx="35" cy="3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26647" name="Oval 12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628" y="27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26648" name="Oval 13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606" y="232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6636" name="Text Box 14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025" y="2161"/>
              <a:ext cx="38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600">
                  <a:latin typeface="Times New Roman"/>
                  <a:cs typeface="Times New Roman"/>
                </a:rPr>
                <a:t>Ped</a:t>
              </a:r>
            </a:p>
          </p:txBody>
        </p:sp>
        <p:sp>
          <p:nvSpPr>
            <p:cNvPr id="26637" name="Line 15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3360" y="2256"/>
              <a:ext cx="192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6638" name="Line 16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V="1">
              <a:off x="3360" y="2016"/>
              <a:ext cx="528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6639" name="Text Box 17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159" y="2401"/>
              <a:ext cx="385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600">
                  <a:latin typeface="Times New Roman"/>
                  <a:cs typeface="Times New Roman"/>
                </a:rPr>
                <a:t>Ped</a:t>
              </a:r>
            </a:p>
          </p:txBody>
        </p:sp>
        <p:sp>
          <p:nvSpPr>
            <p:cNvPr id="26640" name="Line 18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4704" y="2564"/>
              <a:ext cx="48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6641" name="Line 19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4608" y="2496"/>
              <a:ext cx="576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6642" name="Text Box 20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072" y="2688"/>
              <a:ext cx="480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600">
                  <a:latin typeface="Times New Roman"/>
                  <a:cs typeface="Times New Roman"/>
                </a:rPr>
                <a:t>Car</a:t>
              </a:r>
            </a:p>
          </p:txBody>
        </p:sp>
        <p:sp>
          <p:nvSpPr>
            <p:cNvPr id="26643" name="Line 21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V="1">
              <a:off x="3408" y="2784"/>
              <a:ext cx="144" cy="48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26629" name="Text Box 2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4267200"/>
            <a:ext cx="3733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liniilor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marcaj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6630" name="Picture 2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133600"/>
            <a:ext cx="18002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2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34"/>
          <a:stretch>
            <a:fillRect/>
          </a:stretch>
        </p:blipFill>
        <p:spPr bwMode="auto">
          <a:xfrm>
            <a:off x="3124200" y="4953000"/>
            <a:ext cx="2286000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25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00600"/>
            <a:ext cx="1838325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Rectangle 2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28600" y="838200"/>
            <a:ext cx="34291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maşinilor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şi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pietonilor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16642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sz="4000" dirty="0" err="1">
                <a:latin typeface="Times New Roman"/>
                <a:cs typeface="Times New Roman"/>
              </a:rPr>
              <a:t>Găsirea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obiectelor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vizual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similare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5" t="17244" r="17662" b="2530"/>
          <a:stretch>
            <a:fillRect/>
          </a:stretch>
        </p:blipFill>
        <p:spPr bwMode="auto">
          <a:xfrm>
            <a:off x="914400" y="762000"/>
            <a:ext cx="7086600" cy="601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45654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Recunoaştere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Artificială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01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738" y="1290158"/>
            <a:ext cx="4784062" cy="556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-33418" y="1793026"/>
            <a:ext cx="4076996" cy="415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160" tIns="46080" rIns="92160" bIns="46080" anchor="ctr" anchorCtr="1">
            <a:spAutoFit/>
          </a:bodyPr>
          <a:lstStyle>
            <a:lvl1pPr marL="457200" indent="-4572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FFFF00"/>
              </a:buClr>
              <a:buSzPct val="100000"/>
              <a:buFont typeface="Times New Roman" charset="0"/>
              <a:buNone/>
            </a:pPr>
            <a:r>
              <a:rPr lang="en-GB" sz="2200" dirty="0" err="1">
                <a:latin typeface="Ottawa" charset="0"/>
              </a:rPr>
              <a:t>Dificultăți</a:t>
            </a:r>
            <a:r>
              <a:rPr lang="en-GB" sz="2200" dirty="0">
                <a:latin typeface="Ottawa" charset="0"/>
              </a:rPr>
              <a:t>:</a:t>
            </a:r>
          </a:p>
          <a:p>
            <a:pPr eaLnBrk="1" hangingPunct="1">
              <a:buClr>
                <a:srgbClr val="FFFF00"/>
              </a:buClr>
              <a:buSzPct val="100000"/>
              <a:buFont typeface="Times New Roman" charset="0"/>
              <a:buNone/>
            </a:pPr>
            <a:endParaRPr lang="en-GB" sz="2200" dirty="0">
              <a:latin typeface="Ottawa" charset="0"/>
            </a:endParaRPr>
          </a:p>
          <a:p>
            <a:pPr eaLnBrk="1" hangingPunct="1">
              <a:buClr>
                <a:srgbClr val="000000"/>
              </a:buClr>
              <a:buFontTx/>
              <a:buChar char="•"/>
            </a:pPr>
            <a:r>
              <a:rPr lang="en-GB" sz="2200" dirty="0" err="1">
                <a:latin typeface="Ottawa" charset="0"/>
              </a:rPr>
              <a:t>Variabilitatea</a:t>
            </a:r>
            <a:r>
              <a:rPr lang="en-GB" sz="2200" dirty="0">
                <a:latin typeface="Ottawa" charset="0"/>
              </a:rPr>
              <a:t> intra-</a:t>
            </a:r>
            <a:r>
              <a:rPr lang="en-GB" sz="2200" dirty="0" err="1">
                <a:latin typeface="Ottawa" charset="0"/>
              </a:rPr>
              <a:t>clasă</a:t>
            </a:r>
            <a:endParaRPr lang="en-GB" sz="2200" dirty="0">
              <a:latin typeface="Ottawa" charset="0"/>
            </a:endParaRPr>
          </a:p>
          <a:p>
            <a:pPr eaLnBrk="1" hangingPunct="1">
              <a:buClr>
                <a:srgbClr val="000000"/>
              </a:buClr>
              <a:buFontTx/>
              <a:buChar char="•"/>
            </a:pPr>
            <a:endParaRPr lang="en-GB" sz="2200" dirty="0">
              <a:latin typeface="Ottawa" charset="0"/>
            </a:endParaRPr>
          </a:p>
          <a:p>
            <a:pPr eaLnBrk="1" hangingPunct="1">
              <a:buClr>
                <a:srgbClr val="000000"/>
              </a:buClr>
              <a:buFontTx/>
              <a:buChar char="•"/>
            </a:pPr>
            <a:r>
              <a:rPr lang="en-GB" sz="2200" dirty="0" err="1">
                <a:latin typeface="Ottawa" charset="0"/>
              </a:rPr>
              <a:t>Clase</a:t>
            </a:r>
            <a:r>
              <a:rPr lang="en-GB" sz="2200" dirty="0">
                <a:latin typeface="Ottawa" charset="0"/>
              </a:rPr>
              <a:t> de </a:t>
            </a:r>
            <a:r>
              <a:rPr lang="en-GB" sz="2200" dirty="0" err="1">
                <a:latin typeface="Ottawa" charset="0"/>
              </a:rPr>
              <a:t>obiecte</a:t>
            </a:r>
            <a:r>
              <a:rPr lang="en-GB" sz="2200" dirty="0">
                <a:latin typeface="Ottawa" charset="0"/>
              </a:rPr>
              <a:t> </a:t>
            </a:r>
            <a:r>
              <a:rPr lang="en-GB" sz="2200" dirty="0" err="1">
                <a:latin typeface="Ottawa" charset="0"/>
              </a:rPr>
              <a:t>ce</a:t>
            </a:r>
            <a:r>
              <a:rPr lang="en-GB" sz="2200" dirty="0">
                <a:latin typeface="Ottawa" charset="0"/>
              </a:rPr>
              <a:t> </a:t>
            </a:r>
            <a:r>
              <a:rPr lang="en-GB" sz="2200" dirty="0" err="1">
                <a:latin typeface="Ottawa" charset="0"/>
              </a:rPr>
              <a:t>arată</a:t>
            </a:r>
            <a:r>
              <a:rPr lang="en-GB" sz="2200" dirty="0">
                <a:latin typeface="Ottawa" charset="0"/>
              </a:rPr>
              <a:t> similar (</a:t>
            </a:r>
            <a:r>
              <a:rPr lang="en-GB" sz="2200" dirty="0" err="1">
                <a:latin typeface="Ottawa" charset="0"/>
              </a:rPr>
              <a:t>maşină</a:t>
            </a:r>
            <a:r>
              <a:rPr lang="en-GB" sz="2200" dirty="0">
                <a:latin typeface="Ottawa" charset="0"/>
              </a:rPr>
              <a:t>, camion, </a:t>
            </a:r>
            <a:r>
              <a:rPr lang="en-GB" sz="2200" dirty="0" err="1">
                <a:latin typeface="Ottawa" charset="0"/>
              </a:rPr>
              <a:t>dubă</a:t>
            </a:r>
            <a:r>
              <a:rPr lang="en-GB" sz="2200" dirty="0">
                <a:latin typeface="Ottawa" charset="0"/>
              </a:rPr>
              <a:t>)</a:t>
            </a:r>
          </a:p>
          <a:p>
            <a:pPr eaLnBrk="1" hangingPunct="1">
              <a:buClr>
                <a:srgbClr val="FFFF00"/>
              </a:buClr>
              <a:buSzPct val="100000"/>
              <a:buFont typeface="Times New Roman" charset="0"/>
              <a:buNone/>
            </a:pPr>
            <a:endParaRPr lang="en-GB" sz="2200" dirty="0">
              <a:latin typeface="Ottawa" charset="0"/>
            </a:endParaRPr>
          </a:p>
          <a:p>
            <a:pPr eaLnBrk="1" hangingPunct="1">
              <a:buClr>
                <a:srgbClr val="000000"/>
              </a:buClr>
              <a:buFontTx/>
              <a:buChar char="•"/>
            </a:pPr>
            <a:r>
              <a:rPr lang="en-GB" sz="2200" dirty="0" err="1">
                <a:latin typeface="Ottawa" charset="0"/>
              </a:rPr>
              <a:t>Variabilitate</a:t>
            </a:r>
            <a:r>
              <a:rPr lang="en-GB" sz="2200" dirty="0">
                <a:latin typeface="Ottawa" charset="0"/>
              </a:rPr>
              <a:t> </a:t>
            </a:r>
            <a:r>
              <a:rPr lang="en-GB" sz="2200" dirty="0" err="1">
                <a:latin typeface="Ottawa" charset="0"/>
              </a:rPr>
              <a:t>în</a:t>
            </a:r>
            <a:r>
              <a:rPr lang="en-GB" sz="2200" dirty="0">
                <a:latin typeface="Ottawa" charset="0"/>
              </a:rPr>
              <a:t> </a:t>
            </a:r>
            <a:r>
              <a:rPr lang="en-GB" sz="2200" dirty="0" err="1">
                <a:latin typeface="Ottawa" charset="0"/>
              </a:rPr>
              <a:t>mărime</a:t>
            </a:r>
            <a:r>
              <a:rPr lang="en-GB" sz="2200" dirty="0">
                <a:latin typeface="Ottawa" charset="0"/>
              </a:rPr>
              <a:t> a </a:t>
            </a:r>
            <a:r>
              <a:rPr lang="en-GB" sz="2200" dirty="0" err="1">
                <a:latin typeface="Ottawa" charset="0"/>
              </a:rPr>
              <a:t>obiectelor</a:t>
            </a:r>
            <a:endParaRPr lang="en-GB" sz="2200" dirty="0">
              <a:latin typeface="Ottawa" charset="0"/>
            </a:endParaRPr>
          </a:p>
          <a:p>
            <a:pPr eaLnBrk="1" hangingPunct="1">
              <a:buClr>
                <a:srgbClr val="000000"/>
              </a:buClr>
              <a:buFontTx/>
              <a:buChar char="•"/>
            </a:pPr>
            <a:endParaRPr lang="en-GB" sz="2200" dirty="0">
              <a:latin typeface="Ottawa" charset="0"/>
            </a:endParaRPr>
          </a:p>
          <a:p>
            <a:pPr eaLnBrk="1" hangingPunct="1">
              <a:buClr>
                <a:srgbClr val="000000"/>
              </a:buClr>
              <a:buFontTx/>
              <a:buChar char="•"/>
            </a:pPr>
            <a:r>
              <a:rPr lang="en-GB" sz="2200" dirty="0" err="1">
                <a:latin typeface="Ottawa" charset="0"/>
              </a:rPr>
              <a:t>Confuzia</a:t>
            </a:r>
            <a:r>
              <a:rPr lang="en-GB" sz="2200" dirty="0">
                <a:latin typeface="Ottawa" charset="0"/>
              </a:rPr>
              <a:t> cu </a:t>
            </a:r>
            <a:r>
              <a:rPr lang="en-GB" sz="2200" dirty="0" err="1">
                <a:latin typeface="Ottawa" charset="0"/>
              </a:rPr>
              <a:t>backgroundul</a:t>
            </a:r>
            <a:endParaRPr lang="en-GB" sz="2200" dirty="0">
              <a:latin typeface="Ottaw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32047" y="1146024"/>
            <a:ext cx="993422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Motocicletă</a:t>
            </a:r>
            <a:endParaRPr 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44041" y="1168078"/>
            <a:ext cx="61843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Avion</a:t>
            </a:r>
            <a:endParaRPr 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86779" y="1157674"/>
            <a:ext cx="61843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Fețe</a:t>
            </a:r>
            <a:endParaRPr 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67855" y="1035021"/>
            <a:ext cx="692269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Maşini</a:t>
            </a:r>
            <a:endParaRPr lang="en-US" sz="1200" b="1" dirty="0"/>
          </a:p>
          <a:p>
            <a:pPr algn="ctr"/>
            <a:r>
              <a:rPr lang="en-US" sz="1200" b="1" dirty="0"/>
              <a:t>(lateral)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2858" y="1001083"/>
            <a:ext cx="692269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Maşini</a:t>
            </a:r>
            <a:endParaRPr lang="en-US" sz="1200" b="1" dirty="0"/>
          </a:p>
          <a:p>
            <a:pPr algn="ctr"/>
            <a:r>
              <a:rPr lang="en-US" sz="1200" b="1" dirty="0"/>
              <a:t>(spate)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6623" y="1173650"/>
            <a:ext cx="96462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Background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44711" y="1173650"/>
            <a:ext cx="74989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Ghepard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798204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49405" r="39166" b="30359"/>
          <a:stretch>
            <a:fillRect/>
          </a:stretch>
        </p:blipFill>
        <p:spPr bwMode="auto">
          <a:xfrm>
            <a:off x="3429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19829" r="39166" b="59935"/>
          <a:stretch>
            <a:fillRect/>
          </a:stretch>
        </p:blipFill>
        <p:spPr bwMode="auto">
          <a:xfrm>
            <a:off x="762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TextBox 10"/>
          <p:cNvSpPr txBox="1">
            <a:spLocks noChangeArrowheads="1"/>
          </p:cNvSpPr>
          <p:nvPr/>
        </p:nvSpPr>
        <p:spPr bwMode="auto">
          <a:xfrm>
            <a:off x="3733801" y="5592762"/>
            <a:ext cx="2016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Imagine cu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muchii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semnelor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circulație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72755" r="39166" b="7008"/>
          <a:stretch>
            <a:fillRect/>
          </a:stretch>
        </p:blipFill>
        <p:spPr bwMode="auto">
          <a:xfrm>
            <a:off x="60198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AutoShape 12"/>
          <p:cNvSpPr>
            <a:spLocks noChangeArrowheads="1"/>
          </p:cNvSpPr>
          <p:nvPr/>
        </p:nvSpPr>
        <p:spPr bwMode="auto">
          <a:xfrm>
            <a:off x="6172200" y="3687762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39166" t="49915" r="38333" b="30257"/>
          <a:stretch>
            <a:fillRect/>
          </a:stretch>
        </p:blipFill>
        <p:spPr bwMode="auto">
          <a:xfrm>
            <a:off x="4299324" y="1213832"/>
            <a:ext cx="4114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867400" y="5592762"/>
            <a:ext cx="3048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transformata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distanță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alb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distanță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mare,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negru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-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distanță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mică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529" y="1213832"/>
            <a:ext cx="41797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Recunoaștere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detectare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dirty="0" err="1">
                <a:solidFill>
                  <a:srgbClr val="3366FF"/>
                </a:solidFill>
                <a:latin typeface="Times New Roman"/>
                <a:cs typeface="Times New Roman"/>
              </a:rPr>
              <a:t>clasificare</a:t>
            </a:r>
            <a:endParaRPr lang="en-US" dirty="0">
              <a:solidFill>
                <a:srgbClr val="3366FF"/>
              </a:solidFill>
              <a:latin typeface="Times New Roman"/>
              <a:cs typeface="Times New Roman"/>
            </a:endParaRPr>
          </a:p>
          <a:p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Detectare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localizăm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conturul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imagine (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baza</a:t>
            </a:r>
            <a:r>
              <a:rPr lang="en-US" dirty="0">
                <a:latin typeface="Times New Roman"/>
                <a:cs typeface="Times New Roman"/>
              </a:rPr>
              <a:t> de template: </a:t>
            </a:r>
            <a:r>
              <a:rPr lang="en-US" dirty="0" err="1">
                <a:latin typeface="Times New Roman"/>
                <a:cs typeface="Times New Roman"/>
              </a:rPr>
              <a:t>triunghi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cerc</a:t>
            </a:r>
            <a:r>
              <a:rPr lang="en-US" dirty="0">
                <a:latin typeface="Times New Roman"/>
                <a:cs typeface="Times New Roman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3366FF"/>
                </a:solidFill>
                <a:latin typeface="Times New Roman"/>
                <a:cs typeface="Times New Roman"/>
              </a:rPr>
              <a:t>Clasificare</a:t>
            </a:r>
            <a:r>
              <a:rPr lang="en-US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analizăm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pixelii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din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interiorul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conturului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și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clasificăm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semnul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circulație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într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-o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clasă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limitare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viteză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60 km,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limitare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viteză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80 km,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semafor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etc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553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4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5" name="TextBox 9"/>
          <p:cNvSpPr txBox="1">
            <a:spLocks noChangeArrowheads="1"/>
          </p:cNvSpPr>
          <p:nvPr/>
        </p:nvSpPr>
        <p:spPr bwMode="auto">
          <a:xfrm>
            <a:off x="0" y="6565612"/>
            <a:ext cx="41910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</a:rPr>
              <a:t>Video de la D. </a:t>
            </a:r>
            <a:r>
              <a:rPr lang="en-US" sz="1300" dirty="0" err="1">
                <a:solidFill>
                  <a:srgbClr val="000000"/>
                </a:solidFill>
              </a:rPr>
              <a:t>Gavrila</a:t>
            </a:r>
            <a:r>
              <a:rPr lang="en-US" sz="1300" dirty="0">
                <a:solidFill>
                  <a:srgbClr val="000000"/>
                </a:solidFill>
              </a:rPr>
              <a:t>, DAGM 1999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semnelor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circulație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507" y="5381117"/>
            <a:ext cx="28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/>
                <a:cs typeface="Times New Roman"/>
              </a:rPr>
              <a:t>condiții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zi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4829" y="5381117"/>
            <a:ext cx="28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/>
                <a:cs typeface="Times New Roman"/>
              </a:rPr>
              <a:t>condiții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noapte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4" name="day_lowdata">
            <a:hlinkClick r:id="" action="ppaction://media"/>
            <a:extLst>
              <a:ext uri="{FF2B5EF4-FFF2-40B4-BE49-F238E27FC236}">
                <a16:creationId xmlns:a16="http://schemas.microsoft.com/office/drawing/2014/main" id="{90595037-DE0C-262A-1EAD-50A5C205A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648" y="1689651"/>
            <a:ext cx="4460184" cy="3568147"/>
          </a:xfrm>
          <a:prstGeom prst="rect">
            <a:avLst/>
          </a:prstGeom>
        </p:spPr>
      </p:pic>
      <p:pic>
        <p:nvPicPr>
          <p:cNvPr id="5" name="night_lowdata">
            <a:hlinkClick r:id="" action="ppaction://media"/>
            <a:extLst>
              <a:ext uri="{FF2B5EF4-FFF2-40B4-BE49-F238E27FC236}">
                <a16:creationId xmlns:a16="http://schemas.microsoft.com/office/drawing/2014/main" id="{CBE5CD69-9B22-E2E7-98FE-0624DDF2577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90986" y="1689651"/>
            <a:ext cx="4460184" cy="35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pietonilor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6705" y="6425153"/>
            <a:ext cx="761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http://</a:t>
            </a:r>
            <a:r>
              <a:rPr lang="en-US" dirty="0" err="1">
                <a:solidFill>
                  <a:srgbClr val="0000FF"/>
                </a:solidFill>
                <a:latin typeface="Times New Roman"/>
                <a:cs typeface="Times New Roman"/>
              </a:rPr>
              <a:t>www.gavrila.net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/Research/</a:t>
            </a:r>
            <a:r>
              <a:rPr lang="en-US" dirty="0" err="1">
                <a:solidFill>
                  <a:srgbClr val="0000FF"/>
                </a:solidFill>
                <a:latin typeface="Times New Roman"/>
                <a:cs typeface="Times New Roman"/>
              </a:rPr>
              <a:t>Chamfer_System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lang="en-US" dirty="0" err="1">
                <a:solidFill>
                  <a:srgbClr val="0000FF"/>
                </a:solidFill>
                <a:latin typeface="Times New Roman"/>
                <a:cs typeface="Times New Roman"/>
              </a:rPr>
              <a:t>chamfer_system.html</a:t>
            </a:r>
            <a:endParaRPr lang="en-US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881" y="1133037"/>
            <a:ext cx="3832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Detectare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pietonilor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localizăm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contururi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imagine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asemănătoare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cu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contururi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pietoni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dintr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-o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mulțime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de template-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uri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iaa7_gavrila_low">
            <a:hlinkClick r:id="" action="ppaction://media"/>
            <a:extLst>
              <a:ext uri="{FF2B5EF4-FFF2-40B4-BE49-F238E27FC236}">
                <a16:creationId xmlns:a16="http://schemas.microsoft.com/office/drawing/2014/main" id="{C38C49CF-21E0-4DEE-3137-1071CD890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575" y="3429000"/>
            <a:ext cx="4329552" cy="2886368"/>
          </a:xfrm>
          <a:prstGeom prst="rect">
            <a:avLst/>
          </a:prstGeom>
        </p:spPr>
      </p:pic>
      <p:pic>
        <p:nvPicPr>
          <p:cNvPr id="9" name="franz_ground_class_medium">
            <a:hlinkClick r:id="" action="ppaction://media"/>
            <a:extLst>
              <a:ext uri="{FF2B5EF4-FFF2-40B4-BE49-F238E27FC236}">
                <a16:creationId xmlns:a16="http://schemas.microsoft.com/office/drawing/2014/main" id="{7728A15A-9CE2-CA77-BD3D-9DBE96DD92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04222" y="846663"/>
            <a:ext cx="3782578" cy="2582337"/>
          </a:xfrm>
          <a:prstGeom prst="rect">
            <a:avLst/>
          </a:prstGeom>
        </p:spPr>
      </p:pic>
      <p:pic>
        <p:nvPicPr>
          <p:cNvPr id="10" name="592-3_lowdata (1)">
            <a:hlinkClick r:id="" action="ppaction://media"/>
            <a:extLst>
              <a:ext uri="{FF2B5EF4-FFF2-40B4-BE49-F238E27FC236}">
                <a16:creationId xmlns:a16="http://schemas.microsoft.com/office/drawing/2014/main" id="{CCB457AB-DD45-DFBB-C90F-41D07BABC15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04222" y="3670085"/>
            <a:ext cx="3967925" cy="264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6088" y="1599725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latin typeface="Times New Roman"/>
                <a:cs typeface="Times New Roman"/>
              </a:rPr>
              <a:t>Avantaje</a:t>
            </a:r>
            <a:endParaRPr lang="en-US" sz="28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simplă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implementat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foarte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rapidă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tolerantă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forme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diferă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puțin</a:t>
            </a:r>
            <a:r>
              <a:rPr lang="en-US" sz="2400" dirty="0">
                <a:latin typeface="Times New Roman"/>
                <a:cs typeface="Times New Roman"/>
              </a:rPr>
              <a:t> de template 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Dezavantaje</a:t>
            </a:r>
            <a:endParaRPr lang="en-US" sz="28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senzitivă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mărime</a:t>
            </a:r>
            <a:r>
              <a:rPr lang="en-US" sz="2400" dirty="0">
                <a:latin typeface="Times New Roman"/>
                <a:cs typeface="Times New Roman"/>
              </a:rPr>
              <a:t> (scale) </a:t>
            </a:r>
            <a:r>
              <a:rPr lang="en-US" sz="2400" dirty="0" err="1">
                <a:latin typeface="Times New Roman"/>
                <a:cs typeface="Times New Roman"/>
              </a:rPr>
              <a:t>şi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rotație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număr</a:t>
            </a:r>
            <a:r>
              <a:rPr lang="en-US" sz="2400" dirty="0">
                <a:latin typeface="Times New Roman"/>
                <a:cs typeface="Times New Roman"/>
              </a:rPr>
              <a:t> mare de template-</a:t>
            </a:r>
            <a:r>
              <a:rPr lang="en-US" sz="2400" dirty="0" err="1">
                <a:latin typeface="Times New Roman"/>
                <a:cs typeface="Times New Roman"/>
              </a:rPr>
              <a:t>uri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forme</a:t>
            </a:r>
            <a:r>
              <a:rPr lang="en-US" sz="2400" dirty="0">
                <a:latin typeface="Times New Roman"/>
                <a:cs typeface="Times New Roman"/>
              </a:rPr>
              <a:t> diverse </a:t>
            </a:r>
            <a:r>
              <a:rPr lang="en-US" sz="2400" dirty="0" err="1"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mărime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şi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rotație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detecții</a:t>
            </a:r>
            <a:r>
              <a:rPr lang="en-US" sz="2400" dirty="0">
                <a:latin typeface="Times New Roman"/>
                <a:cs typeface="Times New Roman"/>
              </a:rPr>
              <a:t> false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regiuni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multe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muchii</a:t>
            </a:r>
            <a:endParaRPr lang="en-US" sz="2400" dirty="0">
              <a:latin typeface="Times New Roman"/>
              <a:cs typeface="Times New Roman"/>
            </a:endParaRPr>
          </a:p>
          <a:p>
            <a:pPr marL="457200" lvl="1" indent="0">
              <a:buFont typeface="Arial"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lvl="1"/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294"/>
            <a:ext cx="7772400" cy="1143000"/>
          </a:xfrm>
        </p:spPr>
        <p:txBody>
          <a:bodyPr>
            <a:normAutofit/>
          </a:bodyPr>
          <a:lstStyle/>
          <a:p>
            <a:r>
              <a:rPr lang="en-GB" dirty="0" err="1">
                <a:latin typeface="Times New Roman"/>
                <a:cs typeface="Times New Roman"/>
              </a:rPr>
              <a:t>Distanța</a:t>
            </a:r>
            <a:r>
              <a:rPr lang="en-GB" dirty="0">
                <a:latin typeface="Times New Roman"/>
                <a:cs typeface="Times New Roman"/>
              </a:rPr>
              <a:t> Chamfer: </a:t>
            </a:r>
            <a:r>
              <a:rPr lang="en-GB" dirty="0" err="1">
                <a:latin typeface="Times New Roman"/>
                <a:cs typeface="Times New Roman"/>
              </a:rPr>
              <a:t>proprietăți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237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Spațiile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culori</a:t>
            </a:r>
            <a:r>
              <a:rPr lang="en-US" dirty="0">
                <a:latin typeface="Times New Roman"/>
                <a:cs typeface="Times New Roman"/>
              </a:rPr>
              <a:t> RGB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HSV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6BE0F-4F5A-3FB4-47B0-04BBF9FD68EC}"/>
              </a:ext>
            </a:extLst>
          </p:cNvPr>
          <p:cNvGrpSpPr/>
          <p:nvPr/>
        </p:nvGrpSpPr>
        <p:grpSpPr>
          <a:xfrm>
            <a:off x="694268" y="2677220"/>
            <a:ext cx="2647244" cy="2305074"/>
            <a:chOff x="1241425" y="3505200"/>
            <a:chExt cx="1958975" cy="175101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B97D8EAC-5DF6-6CF0-7B98-082169613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1425" y="3505200"/>
              <a:ext cx="1958975" cy="175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1871C37-F3B2-081A-1770-57E7E9AB3887}"/>
                </a:ext>
              </a:extLst>
            </p:cNvPr>
            <p:cNvCxnSpPr/>
            <p:nvPr/>
          </p:nvCxnSpPr>
          <p:spPr bwMode="auto">
            <a:xfrm flipV="1">
              <a:off x="1905000" y="3581400"/>
              <a:ext cx="0" cy="1219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1DF2C1-2796-A056-D07E-AFD04BF35056}"/>
                </a:ext>
              </a:extLst>
            </p:cNvPr>
            <p:cNvCxnSpPr/>
            <p:nvPr/>
          </p:nvCxnSpPr>
          <p:spPr bwMode="auto">
            <a:xfrm>
              <a:off x="1905000" y="4800600"/>
              <a:ext cx="1219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D8FCD68-C5A4-5587-8DE8-932B9CD28C09}"/>
                </a:ext>
              </a:extLst>
            </p:cNvPr>
            <p:cNvCxnSpPr/>
            <p:nvPr/>
          </p:nvCxnSpPr>
          <p:spPr bwMode="auto">
            <a:xfrm flipH="1">
              <a:off x="1344168" y="4800600"/>
              <a:ext cx="560832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B1A3C8D-FC2D-648B-E8E5-4FB1AC6B0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1510" y="2133072"/>
            <a:ext cx="4132443" cy="364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7778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</a:t>
            </a:r>
            <a:r>
              <a:rPr lang="en-US" sz="44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digitale</a:t>
            </a:r>
            <a:r>
              <a:rPr lang="en-US" sz="4400" b="0" dirty="0">
                <a:solidFill>
                  <a:srgbClr val="000000"/>
                </a:solidFill>
                <a:latin typeface="Times New Roman"/>
                <a:cs typeface="Times New Roman"/>
              </a:rPr>
              <a:t> color</a:t>
            </a:r>
          </a:p>
        </p:txBody>
      </p:sp>
      <p:pic>
        <p:nvPicPr>
          <p:cNvPr id="3" name="Picture 2" descr="ccd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1556792"/>
            <a:ext cx="8573492" cy="3502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524" y="508605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Senzor</a:t>
            </a:r>
            <a:r>
              <a:rPr lang="en-US" b="0" dirty="0"/>
              <a:t> de imagine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53" y="5086054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Filtru</a:t>
            </a:r>
            <a:r>
              <a:rPr lang="en-US" b="0" dirty="0"/>
              <a:t> Bayer</a:t>
            </a:r>
          </a:p>
        </p:txBody>
      </p:sp>
    </p:spTree>
    <p:extLst>
      <p:ext uri="{BB962C8B-B14F-4D97-AF65-F5344CB8AC3E}">
        <p14:creationId xmlns:p14="http://schemas.microsoft.com/office/powerpoint/2010/main" val="161756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-2738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Tipuri</a:t>
            </a:r>
            <a:r>
              <a:rPr lang="en-US" sz="4400" b="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4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</a:t>
            </a:r>
            <a:r>
              <a:rPr lang="en-US" sz="44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digitale</a:t>
            </a:r>
            <a:endParaRPr lang="en-US" sz="4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62296" y="1046868"/>
            <a:ext cx="2395213" cy="3033628"/>
            <a:chOff x="539552" y="1403484"/>
            <a:chExt cx="2304256" cy="2781600"/>
          </a:xfrm>
        </p:grpSpPr>
        <p:pic>
          <p:nvPicPr>
            <p:cNvPr id="3" name="Picture 2" descr="lena_b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880828"/>
              <a:ext cx="2304256" cy="2304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51620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Binare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82576" y="908720"/>
            <a:ext cx="2395213" cy="3171777"/>
            <a:chOff x="3527884" y="1276812"/>
            <a:chExt cx="2304256" cy="2908272"/>
          </a:xfrm>
        </p:grpSpPr>
        <p:pic>
          <p:nvPicPr>
            <p:cNvPr id="4" name="Picture 3" descr="lena_gray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884" y="1880828"/>
              <a:ext cx="2304256" cy="230425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51920" y="1276812"/>
              <a:ext cx="1656184" cy="59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Grayscale</a:t>
              </a:r>
              <a:endParaRPr lang="en-US" dirty="0"/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tonuri</a:t>
              </a:r>
              <a:r>
                <a:rPr lang="en-US" dirty="0"/>
                <a:t> de </a:t>
              </a:r>
              <a:r>
                <a:rPr lang="en-US" dirty="0" err="1"/>
                <a:t>gri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47395" y="1046868"/>
            <a:ext cx="2395213" cy="3033628"/>
            <a:chOff x="6444208" y="1403484"/>
            <a:chExt cx="2304256" cy="2781600"/>
          </a:xfrm>
        </p:grpSpPr>
        <p:pic>
          <p:nvPicPr>
            <p:cNvPr id="5" name="Picture 4" descr="lena_color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880828"/>
              <a:ext cx="2304256" cy="23042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056276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Color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-8861" y="4140806"/>
          <a:ext cx="9152862" cy="2575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6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Luminozitate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dirty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alb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tonuri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FF00"/>
                          </a:solidFill>
                        </a:rPr>
                        <a:t>G</a:t>
                      </a:r>
                      <a:r>
                        <a:rPr lang="en-US" dirty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Valori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dirty="0"/>
                        <a:t>}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/>
                        <a:t>, …</a:t>
                      </a:r>
                      <a:r>
                        <a:rPr lang="en-US" baseline="0" dirty="0"/>
                        <a:t> , 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255</a:t>
                      </a:r>
                      <a:r>
                        <a:rPr lang="en-US" baseline="0" dirty="0"/>
                        <a:t>}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{0, …,255}</a:t>
                      </a:r>
                      <a:r>
                        <a:rPr lang="en-US" baseline="30000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Culori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 dirty="0"/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- 1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r>
                        <a:rPr lang="en-US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- 128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 err="1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- 255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(255,0,0)</a:t>
                      </a:r>
                      <a:r>
                        <a:rPr lang="en-US" dirty="0"/>
                        <a:t>, </a:t>
                      </a:r>
                      <a:r>
                        <a:rPr lang="en-US" b="1" dirty="0">
                          <a:solidFill>
                            <a:srgbClr val="00FF00"/>
                          </a:solidFill>
                        </a:rPr>
                        <a:t>(0,255,0)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="1" baseline="0" dirty="0">
                          <a:solidFill>
                            <a:srgbClr val="0000FF"/>
                          </a:solidFill>
                        </a:rPr>
                        <a:t>(0,0,255)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(0,0,0)</a:t>
                      </a:r>
                      <a:r>
                        <a:rPr lang="en-US" baseline="0" dirty="0"/>
                        <a:t>,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(255,255,255)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>
                          <a:solidFill>
                            <a:srgbClr val="FFFF00"/>
                          </a:solidFill>
                        </a:rPr>
                        <a:t>(255,255,0)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>
                          <a:solidFill>
                            <a:srgbClr val="E46C0A"/>
                          </a:solidFill>
                        </a:rPr>
                        <a:t>(255,125,0)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>
                          <a:solidFill>
                            <a:srgbClr val="2BEDFF"/>
                          </a:solidFill>
                        </a:rPr>
                        <a:t>(0,255,255)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>
                          <a:solidFill>
                            <a:srgbClr val="FF00FF"/>
                          </a:solidFill>
                        </a:rPr>
                        <a:t>(255,0,255)</a:t>
                      </a:r>
                      <a:endParaRPr lang="en-US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Memorie</a:t>
                      </a:r>
                      <a:r>
                        <a:rPr lang="en-US" b="1" dirty="0">
                          <a:solidFill>
                            <a:srgbClr val="17375E"/>
                          </a:solidFill>
                        </a:rPr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bit/pixel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r>
                        <a:rPr lang="en-US" dirty="0" err="1"/>
                        <a:t>biți</a:t>
                      </a:r>
                      <a:r>
                        <a:rPr lang="en-US" dirty="0"/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 </a:t>
                      </a:r>
                      <a:r>
                        <a:rPr lang="en-US" dirty="0" err="1"/>
                        <a:t>biți</a:t>
                      </a:r>
                      <a:r>
                        <a:rPr lang="en-US" dirty="0"/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42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5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dirty="0">
                <a:solidFill>
                  <a:srgbClr val="00FF00"/>
                </a:solidFill>
                <a:latin typeface="Times New Roman"/>
                <a:cs typeface="Times New Roman"/>
              </a:rPr>
              <a:t>G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GRAY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63588" y="1736812"/>
            <a:ext cx="2395213" cy="3033628"/>
            <a:chOff x="6444208" y="1403484"/>
            <a:chExt cx="2304256" cy="2781600"/>
          </a:xfrm>
        </p:grpSpPr>
        <p:pic>
          <p:nvPicPr>
            <p:cNvPr id="5" name="Picture 4" descr="lena_color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880828"/>
              <a:ext cx="2304256" cy="2304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56276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Color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49195" y="1589371"/>
            <a:ext cx="2395213" cy="3171777"/>
            <a:chOff x="3527884" y="1276812"/>
            <a:chExt cx="2304256" cy="2908272"/>
          </a:xfrm>
        </p:grpSpPr>
        <p:pic>
          <p:nvPicPr>
            <p:cNvPr id="8" name="Picture 7" descr="lena_gray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884" y="1880828"/>
              <a:ext cx="2304256" cy="23042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51920" y="1276812"/>
              <a:ext cx="1656184" cy="59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Grayscale</a:t>
              </a:r>
              <a:endParaRPr lang="en-US" dirty="0"/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tonuri</a:t>
              </a:r>
              <a:r>
                <a:rPr lang="en-US" dirty="0"/>
                <a:t> de </a:t>
              </a:r>
              <a:r>
                <a:rPr lang="en-US" dirty="0" err="1"/>
                <a:t>gri</a:t>
              </a:r>
              <a:r>
                <a:rPr lang="en-US" dirty="0"/>
                <a:t>)</a:t>
              </a:r>
            </a:p>
          </p:txBody>
        </p:sp>
      </p:grpSp>
      <p:sp>
        <p:nvSpPr>
          <p:cNvPr id="10" name="Right Arrow 9"/>
          <p:cNvSpPr/>
          <p:nvPr/>
        </p:nvSpPr>
        <p:spPr bwMode="auto">
          <a:xfrm>
            <a:off x="3455876" y="2888940"/>
            <a:ext cx="2304256" cy="1080120"/>
          </a:xfrm>
          <a:prstGeom prst="rightArrow">
            <a:avLst/>
          </a:prstGeom>
          <a:solidFill>
            <a:srgbClr val="4F81BD"/>
          </a:solidFill>
          <a:ln w="9525" cap="flat" cmpd="sng" algn="ctr">
            <a:solidFill>
              <a:srgbClr val="5F83A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5373216"/>
            <a:ext cx="76688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rgbClr val="A6A6A6"/>
                </a:solidFill>
              </a:rPr>
              <a:t>gray</a:t>
            </a:r>
            <a:r>
              <a:rPr lang="en-US" sz="2600" b="0" dirty="0"/>
              <a:t> = 0.2989 * </a:t>
            </a:r>
            <a:r>
              <a:rPr lang="en-US" sz="2600" b="0" dirty="0">
                <a:solidFill>
                  <a:srgbClr val="FF0000"/>
                </a:solidFill>
              </a:rPr>
              <a:t>R</a:t>
            </a:r>
            <a:r>
              <a:rPr lang="en-US" sz="2600" b="0" dirty="0"/>
              <a:t> + 0.5870 * </a:t>
            </a:r>
            <a:r>
              <a:rPr lang="en-US" sz="2600" b="0" dirty="0">
                <a:solidFill>
                  <a:srgbClr val="00FF00"/>
                </a:solidFill>
              </a:rPr>
              <a:t>G</a:t>
            </a:r>
            <a:r>
              <a:rPr lang="en-US" sz="2600" b="0" dirty="0"/>
              <a:t> + 0.1140 * </a:t>
            </a:r>
            <a:r>
              <a:rPr lang="en-US" sz="2600" b="0" dirty="0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5756" y="6273316"/>
            <a:ext cx="363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coeficienți</a:t>
            </a:r>
            <a:r>
              <a:rPr lang="en-US" b="0" dirty="0"/>
              <a:t> </a:t>
            </a:r>
            <a:r>
              <a:rPr lang="en-US" b="0" dirty="0" err="1"/>
              <a:t>determinați</a:t>
            </a:r>
            <a:r>
              <a:rPr lang="en-US" b="0" dirty="0"/>
              <a:t> </a:t>
            </a:r>
            <a:r>
              <a:rPr lang="en-US" b="0" dirty="0" err="1"/>
              <a:t>pe</a:t>
            </a:r>
            <a:endParaRPr lang="en-US" b="0" dirty="0"/>
          </a:p>
          <a:p>
            <a:pPr algn="ctr"/>
            <a:r>
              <a:rPr lang="en-US" b="0" dirty="0"/>
              <a:t> </a:t>
            </a:r>
            <a:r>
              <a:rPr lang="en-US" b="0" dirty="0" err="1"/>
              <a:t>baza</a:t>
            </a:r>
            <a:r>
              <a:rPr lang="en-US" b="0" dirty="0"/>
              <a:t> </a:t>
            </a:r>
            <a:r>
              <a:rPr lang="en-US" b="0" dirty="0" err="1"/>
              <a:t>percepției</a:t>
            </a:r>
            <a:r>
              <a:rPr lang="en-US" b="0" dirty="0"/>
              <a:t> </a:t>
            </a:r>
            <a:r>
              <a:rPr lang="en-US" b="0" dirty="0" err="1"/>
              <a:t>vizuale</a:t>
            </a:r>
            <a:r>
              <a:rPr lang="en-US" b="0" dirty="0"/>
              <a:t> </a:t>
            </a:r>
            <a:r>
              <a:rPr lang="en-US" b="0" dirty="0" err="1"/>
              <a:t>umane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2267744" y="5877272"/>
            <a:ext cx="1368152" cy="3960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4824028" y="5841268"/>
            <a:ext cx="1152128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247964" y="5841268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832140" y="6541353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</a:rPr>
              <a:t>https://</a:t>
            </a:r>
            <a:r>
              <a:rPr lang="en-US" sz="1400" b="0" dirty="0" err="1">
                <a:solidFill>
                  <a:srgbClr val="0000FF"/>
                </a:solidFill>
              </a:rPr>
              <a:t>en.wikipedia.org</a:t>
            </a:r>
            <a:r>
              <a:rPr lang="en-US" sz="1400" b="0" dirty="0">
                <a:solidFill>
                  <a:srgbClr val="0000FF"/>
                </a:solidFill>
              </a:rPr>
              <a:t>/wiki/</a:t>
            </a:r>
            <a:r>
              <a:rPr lang="en-US" sz="1400" b="0" dirty="0" err="1">
                <a:solidFill>
                  <a:srgbClr val="0000FF"/>
                </a:solidFill>
              </a:rPr>
              <a:t>Color_vision</a:t>
            </a:r>
            <a:endParaRPr lang="en-US" sz="14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3"/>
          <p:cNvSpPr/>
          <p:nvPr/>
        </p:nvSpPr>
        <p:spPr>
          <a:xfrm>
            <a:off x="-41850" y="-61200"/>
            <a:ext cx="9227700" cy="6980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3"/>
          <p:cNvSpPr txBox="1"/>
          <p:nvPr/>
        </p:nvSpPr>
        <p:spPr>
          <a:xfrm>
            <a:off x="1638750" y="2470584"/>
            <a:ext cx="5866500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00FF"/>
                </a:solidFill>
              </a:rPr>
              <a:t>Acest</a:t>
            </a:r>
            <a:r>
              <a:rPr lang="en" dirty="0">
                <a:solidFill>
                  <a:srgbClr val="0000FF"/>
                </a:solidFill>
              </a:rPr>
              <a:t> text </a:t>
            </a:r>
            <a:r>
              <a:rPr lang="en" dirty="0" err="1">
                <a:solidFill>
                  <a:srgbClr val="0000FF"/>
                </a:solidFill>
              </a:rPr>
              <a:t>este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 err="1">
                <a:solidFill>
                  <a:srgbClr val="0000FF"/>
                </a:solidFill>
              </a:rPr>
              <a:t>mai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 err="1">
                <a:solidFill>
                  <a:srgbClr val="0000FF"/>
                </a:solidFill>
              </a:rPr>
              <a:t>greu</a:t>
            </a:r>
            <a:r>
              <a:rPr lang="en" dirty="0">
                <a:solidFill>
                  <a:srgbClr val="0000FF"/>
                </a:solidFill>
              </a:rPr>
              <a:t> de </a:t>
            </a:r>
            <a:r>
              <a:rPr lang="en" dirty="0" err="1">
                <a:solidFill>
                  <a:srgbClr val="0000FF"/>
                </a:solidFill>
              </a:rPr>
              <a:t>citit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505" name="Google Shape;505;p73"/>
          <p:cNvSpPr txBox="1"/>
          <p:nvPr/>
        </p:nvSpPr>
        <p:spPr>
          <a:xfrm>
            <a:off x="1638750" y="3475017"/>
            <a:ext cx="5866500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FF00"/>
                </a:solidFill>
              </a:rPr>
              <a:t>Acest</a:t>
            </a:r>
            <a:r>
              <a:rPr lang="en" dirty="0">
                <a:solidFill>
                  <a:srgbClr val="00FF00"/>
                </a:solidFill>
              </a:rPr>
              <a:t> text </a:t>
            </a:r>
            <a:r>
              <a:rPr lang="en" dirty="0" err="1">
                <a:solidFill>
                  <a:srgbClr val="00FF00"/>
                </a:solidFill>
              </a:rPr>
              <a:t>este</a:t>
            </a:r>
            <a:r>
              <a:rPr lang="en" dirty="0">
                <a:solidFill>
                  <a:srgbClr val="00FF00"/>
                </a:solidFill>
              </a:rPr>
              <a:t> </a:t>
            </a:r>
            <a:r>
              <a:rPr lang="en" dirty="0" err="1">
                <a:solidFill>
                  <a:srgbClr val="00FF00"/>
                </a:solidFill>
              </a:rPr>
              <a:t>mai</a:t>
            </a:r>
            <a:r>
              <a:rPr lang="en" dirty="0">
                <a:solidFill>
                  <a:srgbClr val="00FF00"/>
                </a:solidFill>
              </a:rPr>
              <a:t> </a:t>
            </a:r>
            <a:r>
              <a:rPr lang="en" dirty="0" err="1">
                <a:solidFill>
                  <a:srgbClr val="00FF00"/>
                </a:solidFill>
              </a:rPr>
              <a:t>usor</a:t>
            </a:r>
            <a:r>
              <a:rPr lang="en" dirty="0">
                <a:solidFill>
                  <a:srgbClr val="00FF00"/>
                </a:solidFill>
              </a:rPr>
              <a:t> de </a:t>
            </a:r>
            <a:r>
              <a:rPr lang="en" dirty="0" err="1">
                <a:solidFill>
                  <a:srgbClr val="00FF00"/>
                </a:solidFill>
              </a:rPr>
              <a:t>citit</a:t>
            </a:r>
            <a:endParaRPr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6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927" y="1079473"/>
            <a:ext cx="5864152" cy="5662913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Aplicație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dirty="0" err="1">
                <a:latin typeface="Times New Roman"/>
                <a:cs typeface="Times New Roman"/>
              </a:rPr>
              <a:t>detectarea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liniilor</a:t>
            </a:r>
            <a:r>
              <a:rPr lang="en-US" sz="2800" dirty="0">
                <a:latin typeface="Times New Roman"/>
                <a:cs typeface="Times New Roman"/>
              </a:rPr>
              <a:t> cu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transformata</a:t>
            </a:r>
            <a:r>
              <a:rPr lang="en-US" sz="2400" dirty="0">
                <a:latin typeface="Times New Roman"/>
                <a:cs typeface="Times New Roman"/>
              </a:rPr>
              <a:t> Hough</a:t>
            </a: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>
                <a:latin typeface="Times New Roman"/>
                <a:cs typeface="Times New Roman"/>
              </a:rPr>
              <a:t>RANSAC</a:t>
            </a: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Compararea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contururilor</a:t>
            </a:r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>
                <a:latin typeface="Times New Roman"/>
                <a:cs typeface="Times New Roman"/>
              </a:rPr>
              <a:t>Cursul</a:t>
            </a:r>
            <a:r>
              <a:rPr lang="en-US" sz="4400" dirty="0">
                <a:latin typeface="Times New Roman"/>
                <a:cs typeface="Times New Roman"/>
              </a:rPr>
              <a:t> </a:t>
            </a:r>
            <a:r>
              <a:rPr lang="en-US" sz="4400" dirty="0" err="1">
                <a:latin typeface="Times New Roman"/>
                <a:cs typeface="Times New Roman"/>
              </a:rPr>
              <a:t>trecut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pic>
        <p:nvPicPr>
          <p:cNvPr id="4" name="Picture 6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1871" y="2636498"/>
            <a:ext cx="1356573" cy="1016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7" descr="tower_paramsp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137" y="1079473"/>
            <a:ext cx="1698275" cy="139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22251" t="42935" r="49876" b="42860"/>
          <a:stretch/>
        </p:blipFill>
        <p:spPr bwMode="auto">
          <a:xfrm>
            <a:off x="6005919" y="4678678"/>
            <a:ext cx="2680881" cy="106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1166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latin typeface="Times New Roman"/>
                <a:cs typeface="Times New Roman"/>
              </a:rPr>
              <a:t>Spațiul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culori</a:t>
            </a:r>
            <a:r>
              <a:rPr lang="en-US" dirty="0">
                <a:latin typeface="Times New Roman"/>
                <a:cs typeface="Times New Roman"/>
              </a:rPr>
              <a:t> - RGB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05005" y="801814"/>
            <a:ext cx="1958975" cy="1751013"/>
            <a:chOff x="1241425" y="3505200"/>
            <a:chExt cx="1958975" cy="1751013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1425" y="3505200"/>
              <a:ext cx="1958975" cy="175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/>
            <p:cNvCxnSpPr/>
            <p:nvPr/>
          </p:nvCxnSpPr>
          <p:spPr bwMode="auto">
            <a:xfrm flipV="1">
              <a:off x="1905000" y="3581400"/>
              <a:ext cx="0" cy="1219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1905000" y="4800600"/>
              <a:ext cx="1219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flipH="1">
              <a:off x="1344168" y="4800600"/>
              <a:ext cx="560832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6" name="Picture 5" descr="Screen Shot 2020-03-24 at 14.05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88341"/>
            <a:ext cx="6300787" cy="3480541"/>
          </a:xfrm>
          <a:prstGeom prst="rect">
            <a:avLst/>
          </a:prstGeom>
        </p:spPr>
      </p:pic>
      <p:pic>
        <p:nvPicPr>
          <p:cNvPr id="7" name="Picture 6" descr="Screen Shot 2020-03-24 at 14.07.0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7"/>
          <a:stretch/>
        </p:blipFill>
        <p:spPr>
          <a:xfrm>
            <a:off x="394114" y="3962656"/>
            <a:ext cx="7239000" cy="26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8E854-67CE-21B3-4FA4-CBF06D8AA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122ED94-3C59-9B60-8993-958172F69F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RGB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7E83F4-BB75-8316-5874-0035683FD5D0}"/>
              </a:ext>
            </a:extLst>
          </p:cNvPr>
          <p:cNvGrpSpPr/>
          <p:nvPr/>
        </p:nvGrpSpPr>
        <p:grpSpPr>
          <a:xfrm>
            <a:off x="533400" y="1413934"/>
            <a:ext cx="2994377" cy="2921000"/>
            <a:chOff x="1241425" y="3505200"/>
            <a:chExt cx="1958975" cy="1751013"/>
          </a:xfrm>
        </p:grpSpPr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FFE858-8E30-964F-0605-44A567679B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1425" y="3505200"/>
              <a:ext cx="1958975" cy="175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E71BD5D-6A30-EAAA-B157-A4BDABB97FCF}"/>
                </a:ext>
              </a:extLst>
            </p:cNvPr>
            <p:cNvCxnSpPr/>
            <p:nvPr/>
          </p:nvCxnSpPr>
          <p:spPr bwMode="auto">
            <a:xfrm flipV="1">
              <a:off x="1905000" y="3581400"/>
              <a:ext cx="0" cy="1219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B04B0E4-C46E-A3C6-3CB5-E1344BCFBE09}"/>
                </a:ext>
              </a:extLst>
            </p:cNvPr>
            <p:cNvCxnSpPr/>
            <p:nvPr/>
          </p:nvCxnSpPr>
          <p:spPr bwMode="auto">
            <a:xfrm>
              <a:off x="1905000" y="4800600"/>
              <a:ext cx="1219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800205-E48A-E794-DF58-AD8DD861512B}"/>
                </a:ext>
              </a:extLst>
            </p:cNvPr>
            <p:cNvCxnSpPr/>
            <p:nvPr/>
          </p:nvCxnSpPr>
          <p:spPr bwMode="auto">
            <a:xfrm flipH="1">
              <a:off x="1344168" y="4800600"/>
              <a:ext cx="560832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4" name="Picture 3" descr="A diagram of a color scheme&#10;&#10;Description automatically generated with medium confidence">
            <a:extLst>
              <a:ext uri="{FF2B5EF4-FFF2-40B4-BE49-F238E27FC236}">
                <a16:creationId xmlns:a16="http://schemas.microsoft.com/office/drawing/2014/main" id="{5F2D2D69-D689-D339-E58C-79397D3B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525" b="14205"/>
          <a:stretch/>
        </p:blipFill>
        <p:spPr>
          <a:xfrm>
            <a:off x="3975745" y="1143000"/>
            <a:ext cx="4939655" cy="3443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C4F95E-E38F-3802-3B03-CFC18741A903}"/>
              </a:ext>
            </a:extLst>
          </p:cNvPr>
          <p:cNvSpPr txBox="1"/>
          <p:nvPr/>
        </p:nvSpPr>
        <p:spPr>
          <a:xfrm>
            <a:off x="115711" y="4857045"/>
            <a:ext cx="9064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pațiu de culori liniar – fiecare culoare e o combinație liniară de cele trei culori primare R, G ,B</a:t>
            </a:r>
          </a:p>
          <a:p>
            <a:r>
              <a:rPr lang="en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separă luminozitatea de culoare, nu e robust la schimbări de luminozitate ale scenei, umbre, etc.</a:t>
            </a:r>
          </a:p>
        </p:txBody>
      </p:sp>
    </p:spTree>
    <p:extLst>
      <p:ext uri="{BB962C8B-B14F-4D97-AF65-F5344CB8AC3E}">
        <p14:creationId xmlns:p14="http://schemas.microsoft.com/office/powerpoint/2010/main" val="136321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1AC77-41A2-3246-1CBB-AEB7C4EB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DD48D826-6998-715E-9FB0-86D38EA9B3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RGB vs HSV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4CFFF7-509F-EB05-1BF1-AF950A4F7B2C}"/>
              </a:ext>
            </a:extLst>
          </p:cNvPr>
          <p:cNvGrpSpPr/>
          <p:nvPr/>
        </p:nvGrpSpPr>
        <p:grpSpPr>
          <a:xfrm>
            <a:off x="381000" y="1143000"/>
            <a:ext cx="2401711" cy="2381956"/>
            <a:chOff x="1241425" y="3505200"/>
            <a:chExt cx="1958975" cy="1751013"/>
          </a:xfrm>
        </p:grpSpPr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1C07EBE0-8826-D125-E167-BBB9152C9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1425" y="3505200"/>
              <a:ext cx="1958975" cy="175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D9B0E367-E8F7-9A2E-E495-1E40D2949069}"/>
                </a:ext>
              </a:extLst>
            </p:cNvPr>
            <p:cNvCxnSpPr/>
            <p:nvPr/>
          </p:nvCxnSpPr>
          <p:spPr bwMode="auto">
            <a:xfrm flipV="1">
              <a:off x="1905000" y="3581400"/>
              <a:ext cx="0" cy="1219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491AA89-3FAB-CA0B-8E72-0A424AB73EB9}"/>
                </a:ext>
              </a:extLst>
            </p:cNvPr>
            <p:cNvCxnSpPr/>
            <p:nvPr/>
          </p:nvCxnSpPr>
          <p:spPr bwMode="auto">
            <a:xfrm>
              <a:off x="1905000" y="4800600"/>
              <a:ext cx="1219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E65860F-395D-6B02-2B92-98194D6FA55F}"/>
                </a:ext>
              </a:extLst>
            </p:cNvPr>
            <p:cNvCxnSpPr/>
            <p:nvPr/>
          </p:nvCxnSpPr>
          <p:spPr bwMode="auto">
            <a:xfrm flipH="1">
              <a:off x="1344168" y="4800600"/>
              <a:ext cx="560832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D3F1A99A-2934-226F-2789-E4DA1A83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246657"/>
            <a:ext cx="31242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7B49B-C32E-ADF7-DEB9-9B0D8AA3169C}"/>
              </a:ext>
            </a:extLst>
          </p:cNvPr>
          <p:cNvSpPr txBox="1"/>
          <p:nvPr/>
        </p:nvSpPr>
        <p:spPr>
          <a:xfrm>
            <a:off x="285045" y="4343309"/>
            <a:ext cx="2887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separă luminozitatea de culoare, nu e robust la schimbări de luminozitate ale scenei, umbre, etc.</a:t>
            </a:r>
          </a:p>
          <a:p>
            <a:endParaRPr lang="en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35F20-A07D-167F-8B48-3C42936F1819}"/>
              </a:ext>
            </a:extLst>
          </p:cNvPr>
          <p:cNvSpPr txBox="1"/>
          <p:nvPr/>
        </p:nvSpPr>
        <p:spPr>
          <a:xfrm>
            <a:off x="5638800" y="4343309"/>
            <a:ext cx="2887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epară luminozitatea de culoare, e robust la schimbări de luminozitate ale scenei, umbre, etc.</a:t>
            </a:r>
          </a:p>
          <a:p>
            <a:endParaRPr lang="en-R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4D581-EA81-5540-FA99-868BCFF0A1E2}"/>
              </a:ext>
            </a:extLst>
          </p:cNvPr>
          <p:cNvSpPr txBox="1"/>
          <p:nvPr/>
        </p:nvSpPr>
        <p:spPr>
          <a:xfrm>
            <a:off x="2782711" y="6023837"/>
            <a:ext cx="414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Demo: </a:t>
            </a:r>
            <a:r>
              <a:rPr lang="en-GB" sz="2400" b="1" dirty="0">
                <a:solidFill>
                  <a:srgbClr val="290A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GB" sz="2400" b="1" dirty="0" err="1">
                <a:solidFill>
                  <a:srgbClr val="290A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colorizer.org</a:t>
            </a:r>
            <a:r>
              <a:rPr lang="en-GB" sz="2400" b="1" dirty="0">
                <a:solidFill>
                  <a:srgbClr val="290A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RO" sz="2400" b="1" dirty="0">
              <a:solidFill>
                <a:srgbClr val="290AD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35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Spațiu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culori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neliniar</a:t>
            </a:r>
            <a:r>
              <a:rPr lang="en-US" dirty="0">
                <a:latin typeface="Times New Roman"/>
                <a:cs typeface="Times New Roman"/>
              </a:rPr>
              <a:t> HSV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800600"/>
            <a:ext cx="7772400" cy="190500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definit</a:t>
            </a:r>
            <a:r>
              <a:rPr lang="en-US" sz="2400" dirty="0">
                <a:latin typeface="Times New Roman"/>
                <a:cs typeface="Times New Roman"/>
              </a:rPr>
              <a:t> pe </a:t>
            </a:r>
            <a:r>
              <a:rPr lang="en-US" sz="2400" dirty="0" err="1">
                <a:latin typeface="Times New Roman"/>
                <a:cs typeface="Times New Roman"/>
              </a:rPr>
              <a:t>baza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modului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oamenii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percep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culorile</a:t>
            </a:r>
            <a:endParaRPr lang="en-US" sz="2400" dirty="0">
              <a:latin typeface="Times New Roman"/>
              <a:cs typeface="Times New Roman"/>
            </a:endParaRPr>
          </a:p>
          <a:p>
            <a:pPr marL="457200" indent="-381000">
              <a:spcBef>
                <a:spcPts val="0"/>
              </a:spcBef>
              <a:buSzPts val="2400"/>
              <a:buFont typeface="Arial"/>
              <a:buChar char="-"/>
            </a:pPr>
            <a:r>
              <a:rPr lang="en" sz="2400" dirty="0">
                <a:latin typeface="Times New Roman"/>
                <a:cs typeface="Times New Roman"/>
              </a:rPr>
              <a:t>Hue = </a:t>
            </a:r>
            <a:r>
              <a:rPr lang="en" sz="2400" dirty="0" err="1">
                <a:latin typeface="Times New Roman"/>
                <a:cs typeface="Times New Roman"/>
              </a:rPr>
              <a:t>nuanță</a:t>
            </a:r>
            <a:r>
              <a:rPr lang="en" sz="2400" dirty="0">
                <a:latin typeface="Times New Roman"/>
                <a:cs typeface="Times New Roman"/>
              </a:rPr>
              <a:t>: </a:t>
            </a:r>
            <a:r>
              <a:rPr lang="en" sz="2400" dirty="0" err="1">
                <a:latin typeface="Times New Roman"/>
                <a:cs typeface="Times New Roman"/>
              </a:rPr>
              <a:t>ce</a:t>
            </a:r>
            <a:r>
              <a:rPr lang="en" sz="2400" dirty="0">
                <a:latin typeface="Times New Roman"/>
                <a:cs typeface="Times New Roman"/>
              </a:rPr>
              <a:t> </a:t>
            </a:r>
            <a:r>
              <a:rPr lang="en" sz="2400" dirty="0" err="1">
                <a:latin typeface="Times New Roman"/>
                <a:cs typeface="Times New Roman"/>
              </a:rPr>
              <a:t>culoare</a:t>
            </a:r>
            <a:endParaRPr lang="en" sz="2400" dirty="0">
              <a:latin typeface="Times New Roman"/>
              <a:cs typeface="Times New Roman"/>
            </a:endParaRPr>
          </a:p>
          <a:p>
            <a:pPr marL="457200" indent="-381000">
              <a:spcBef>
                <a:spcPts val="0"/>
              </a:spcBef>
              <a:buSzPts val="2400"/>
              <a:buFont typeface="Arial"/>
              <a:buChar char="-"/>
            </a:pPr>
            <a:r>
              <a:rPr lang="en" sz="2400" dirty="0">
                <a:latin typeface="Times New Roman"/>
                <a:cs typeface="Times New Roman"/>
              </a:rPr>
              <a:t>Saturation = </a:t>
            </a:r>
            <a:r>
              <a:rPr lang="en" sz="2400" dirty="0" err="1">
                <a:latin typeface="Times New Roman"/>
                <a:cs typeface="Times New Roman"/>
              </a:rPr>
              <a:t>saturație</a:t>
            </a:r>
            <a:r>
              <a:rPr lang="en" sz="2400" dirty="0">
                <a:latin typeface="Times New Roman"/>
                <a:cs typeface="Times New Roman"/>
              </a:rPr>
              <a:t>: </a:t>
            </a:r>
            <a:r>
              <a:rPr lang="en" sz="2400" dirty="0" err="1">
                <a:latin typeface="Times New Roman"/>
                <a:cs typeface="Times New Roman"/>
              </a:rPr>
              <a:t>cât</a:t>
            </a:r>
            <a:r>
              <a:rPr lang="en" sz="2400" dirty="0">
                <a:latin typeface="Times New Roman"/>
                <a:cs typeface="Times New Roman"/>
              </a:rPr>
              <a:t> de </a:t>
            </a:r>
            <a:r>
              <a:rPr lang="en" sz="2400" dirty="0" err="1">
                <a:latin typeface="Times New Roman"/>
                <a:cs typeface="Times New Roman"/>
              </a:rPr>
              <a:t>multă</a:t>
            </a:r>
            <a:r>
              <a:rPr lang="en" sz="2400" dirty="0">
                <a:latin typeface="Times New Roman"/>
                <a:cs typeface="Times New Roman"/>
              </a:rPr>
              <a:t> </a:t>
            </a:r>
            <a:r>
              <a:rPr lang="en" sz="2400" dirty="0" err="1">
                <a:latin typeface="Times New Roman"/>
                <a:cs typeface="Times New Roman"/>
              </a:rPr>
              <a:t>culoare</a:t>
            </a:r>
            <a:endParaRPr lang="en" sz="2400" dirty="0">
              <a:latin typeface="Times New Roman"/>
              <a:cs typeface="Times New Roman"/>
            </a:endParaRPr>
          </a:p>
          <a:p>
            <a:pPr marL="457200" indent="-381000">
              <a:spcBef>
                <a:spcPts val="0"/>
              </a:spcBef>
              <a:buSzPts val="2400"/>
              <a:buFont typeface="Arial"/>
              <a:buChar char="-"/>
            </a:pPr>
            <a:r>
              <a:rPr lang="en" sz="2400" dirty="0">
                <a:latin typeface="Times New Roman"/>
                <a:cs typeface="Times New Roman"/>
              </a:rPr>
              <a:t>Value = </a:t>
            </a:r>
            <a:r>
              <a:rPr lang="en" sz="2400" dirty="0" err="1">
                <a:latin typeface="Times New Roman"/>
                <a:cs typeface="Times New Roman"/>
              </a:rPr>
              <a:t>valoare</a:t>
            </a:r>
            <a:r>
              <a:rPr lang="en" sz="2400" dirty="0">
                <a:latin typeface="Times New Roman"/>
                <a:cs typeface="Times New Roman"/>
              </a:rPr>
              <a:t>: </a:t>
            </a:r>
            <a:r>
              <a:rPr lang="en" sz="2400" dirty="0" err="1">
                <a:latin typeface="Times New Roman"/>
                <a:cs typeface="Times New Roman"/>
              </a:rPr>
              <a:t>cât</a:t>
            </a:r>
            <a:r>
              <a:rPr lang="en" sz="2400" dirty="0">
                <a:latin typeface="Times New Roman"/>
                <a:cs typeface="Times New Roman"/>
              </a:rPr>
              <a:t> de </a:t>
            </a:r>
            <a:r>
              <a:rPr lang="en" sz="2400" dirty="0" err="1">
                <a:latin typeface="Times New Roman"/>
                <a:cs typeface="Times New Roman"/>
              </a:rPr>
              <a:t>multă</a:t>
            </a:r>
            <a:r>
              <a:rPr lang="en" sz="2400" dirty="0">
                <a:latin typeface="Times New Roman"/>
                <a:cs typeface="Times New Roman"/>
              </a:rPr>
              <a:t> </a:t>
            </a:r>
            <a:r>
              <a:rPr lang="en" sz="2400" dirty="0" err="1">
                <a:latin typeface="Times New Roman"/>
                <a:cs typeface="Times New Roman"/>
              </a:rPr>
              <a:t>luminozitate</a:t>
            </a:r>
            <a:endParaRPr lang="en" sz="2400" dirty="0">
              <a:latin typeface="Times New Roman"/>
              <a:cs typeface="Times New Roman"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6800"/>
            <a:ext cx="22415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635125"/>
            <a:ext cx="2768600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514475"/>
            <a:ext cx="31242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7239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>
            <a:spLocks noGrp="1"/>
          </p:cNvSpPr>
          <p:nvPr>
            <p:ph type="title"/>
          </p:nvPr>
        </p:nvSpPr>
        <p:spPr>
          <a:xfrm>
            <a:off x="457200" y="13814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cs typeface="Times New Roman"/>
              </a:rPr>
              <a:t>RGB2HSV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384" name="Google Shape;3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5901"/>
            <a:ext cx="8839200" cy="337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78;p56">
            <a:extLst>
              <a:ext uri="{FF2B5EF4-FFF2-40B4-BE49-F238E27FC236}">
                <a16:creationId xmlns:a16="http://schemas.microsoft.com/office/drawing/2014/main" id="{39CD9F87-CA33-7F44-326B-098A9B2E56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2222" y="3987597"/>
            <a:ext cx="6637867" cy="2870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21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508" y="961969"/>
            <a:ext cx="5066492" cy="54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latin typeface="Times New Roman"/>
                <a:cs typeface="Times New Roman"/>
              </a:rPr>
              <a:t>Imagine în spațiul de culori RGB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3" y="1170002"/>
            <a:ext cx="3915151" cy="5220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55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300" y="1585668"/>
            <a:ext cx="3073200" cy="307319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2" name="Google Shape;39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00" y="1585679"/>
            <a:ext cx="3073206" cy="3073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3" name="Google Shape;39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98" y="1992063"/>
            <a:ext cx="3073200" cy="307321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4" name="Google Shape;39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03" y="2398463"/>
            <a:ext cx="3073200" cy="307315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5" name="Google Shape;39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8500" y="1992068"/>
            <a:ext cx="3073200" cy="307319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6" name="Google Shape;396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3699" y="2398463"/>
            <a:ext cx="3073200" cy="307321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265;p42"/>
          <p:cNvSpPr txBox="1">
            <a:spLocks/>
          </p:cNvSpPr>
          <p:nvPr/>
        </p:nvSpPr>
        <p:spPr>
          <a:xfrm>
            <a:off x="133025" y="0"/>
            <a:ext cx="9011100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sz="4000" dirty="0">
                <a:latin typeface="Times New Roman"/>
                <a:cs typeface="Times New Roman"/>
              </a:rPr>
              <a:t>RGB vs HSV</a:t>
            </a:r>
          </a:p>
        </p:txBody>
      </p:sp>
    </p:spTree>
    <p:extLst>
      <p:ext uri="{BB962C8B-B14F-4D97-AF65-F5344CB8AC3E}">
        <p14:creationId xmlns:p14="http://schemas.microsoft.com/office/powerpoint/2010/main" val="3373721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400" y="2880101"/>
            <a:ext cx="3073200" cy="307319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4" name="Google Shape;40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400" y="1220401"/>
            <a:ext cx="3073200" cy="307319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5" name="Google Shape;40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99" y="2444463"/>
            <a:ext cx="3073200" cy="307321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/>
          <p:cNvSpPr txBox="1"/>
          <p:nvPr/>
        </p:nvSpPr>
        <p:spPr>
          <a:xfrm>
            <a:off x="328849" y="1508250"/>
            <a:ext cx="1814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Hue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5599" y="333844"/>
            <a:ext cx="2692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Saturation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21699" y="2059742"/>
            <a:ext cx="2692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227057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Times New Roman"/>
                <a:cs typeface="Times New Roman"/>
              </a:rPr>
              <a:t>Creștem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saturația</a:t>
            </a:r>
            <a:r>
              <a:rPr lang="en" dirty="0">
                <a:latin typeface="Times New Roman"/>
                <a:cs typeface="Times New Roman"/>
              </a:rPr>
              <a:t> = </a:t>
            </a:r>
            <a:r>
              <a:rPr lang="en" dirty="0" err="1">
                <a:latin typeface="Times New Roman"/>
                <a:cs typeface="Times New Roman"/>
              </a:rPr>
              <a:t>culori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mai</a:t>
            </a:r>
            <a:r>
              <a:rPr lang="en" dirty="0">
                <a:latin typeface="Times New Roman"/>
                <a:cs typeface="Times New Roman"/>
              </a:rPr>
              <a:t> intense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412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942" y="1019837"/>
            <a:ext cx="1483553" cy="148355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3" name="Google Shape;4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26" y="1019837"/>
            <a:ext cx="1483553" cy="148355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4" name="Google Shape;41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03" y="1019836"/>
            <a:ext cx="1483553" cy="148356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5" name="Google Shape;41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19" y="2635841"/>
            <a:ext cx="1483565" cy="148356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6" name="Google Shape;4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950" y="2635841"/>
            <a:ext cx="1483565" cy="148356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7" name="Google Shape;41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07" y="2635849"/>
            <a:ext cx="1483538" cy="148354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8" name="Google Shape;418;p60"/>
          <p:cNvSpPr/>
          <p:nvPr/>
        </p:nvSpPr>
        <p:spPr>
          <a:xfrm>
            <a:off x="3293061" y="1705202"/>
            <a:ext cx="459550" cy="1580700"/>
          </a:xfrm>
          <a:custGeom>
            <a:avLst/>
            <a:gdLst/>
            <a:ahLst/>
            <a:cxnLst/>
            <a:rect l="l" t="t" r="r" b="b"/>
            <a:pathLst>
              <a:path w="18382" h="47421" extrusionOk="0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RO"/>
          </a:p>
        </p:txBody>
      </p:sp>
      <p:sp>
        <p:nvSpPr>
          <p:cNvPr id="419" name="Google Shape;419;p60"/>
          <p:cNvSpPr txBox="1"/>
          <p:nvPr/>
        </p:nvSpPr>
        <p:spPr>
          <a:xfrm>
            <a:off x="2499538" y="2140800"/>
            <a:ext cx="793500" cy="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2x</a:t>
            </a:r>
            <a:endParaRPr sz="3600"/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0586" y="4331933"/>
            <a:ext cx="2371467" cy="237146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3" y="4331920"/>
            <a:ext cx="2371475" cy="237148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22" name="Google Shape;422;p60"/>
          <p:cNvCxnSpPr/>
          <p:nvPr/>
        </p:nvCxnSpPr>
        <p:spPr>
          <a:xfrm>
            <a:off x="4039950" y="5488900"/>
            <a:ext cx="10641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753437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953" y="2635835"/>
            <a:ext cx="1483549" cy="148354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8" name="Google Shape;428;p61"/>
          <p:cNvSpPr txBox="1">
            <a:spLocks noGrp="1"/>
          </p:cNvSpPr>
          <p:nvPr>
            <p:ph type="title"/>
          </p:nvPr>
        </p:nvSpPr>
        <p:spPr>
          <a:xfrm>
            <a:off x="132900" y="80640"/>
            <a:ext cx="90111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>
                <a:latin typeface="Times New Roman"/>
                <a:cs typeface="Times New Roman"/>
              </a:rPr>
              <a:t>Creștem</a:t>
            </a:r>
            <a:r>
              <a:rPr lang="en" sz="3200" dirty="0">
                <a:latin typeface="Times New Roman"/>
                <a:cs typeface="Times New Roman"/>
              </a:rPr>
              <a:t> </a:t>
            </a:r>
            <a:r>
              <a:rPr lang="en" sz="3200" dirty="0" err="1">
                <a:latin typeface="Times New Roman"/>
                <a:cs typeface="Times New Roman"/>
              </a:rPr>
              <a:t>valoarea</a:t>
            </a:r>
            <a:r>
              <a:rPr lang="en" sz="3200" dirty="0">
                <a:latin typeface="Times New Roman"/>
                <a:cs typeface="Times New Roman"/>
              </a:rPr>
              <a:t> = imagine cu </a:t>
            </a:r>
            <a:r>
              <a:rPr lang="en" sz="3200" dirty="0" err="1">
                <a:latin typeface="Times New Roman"/>
                <a:cs typeface="Times New Roman"/>
              </a:rPr>
              <a:t>luminozitate</a:t>
            </a:r>
            <a:r>
              <a:rPr lang="en" sz="3200" dirty="0">
                <a:latin typeface="Times New Roman"/>
                <a:cs typeface="Times New Roman"/>
              </a:rPr>
              <a:t> </a:t>
            </a:r>
            <a:r>
              <a:rPr lang="en" sz="3200" dirty="0" err="1">
                <a:latin typeface="Times New Roman"/>
                <a:cs typeface="Times New Roman"/>
              </a:rPr>
              <a:t>mai</a:t>
            </a:r>
            <a:r>
              <a:rPr lang="en" sz="3200" dirty="0">
                <a:latin typeface="Times New Roman"/>
                <a:cs typeface="Times New Roman"/>
              </a:rPr>
              <a:t> mare</a:t>
            </a:r>
            <a:endParaRPr sz="3200" dirty="0">
              <a:latin typeface="Times New Roman"/>
              <a:cs typeface="Times New Roman"/>
            </a:endParaRPr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942" y="1019837"/>
            <a:ext cx="1483553" cy="148355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1" name="Google Shape;43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226" y="1019837"/>
            <a:ext cx="1483553" cy="148355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2" name="Google Shape;43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03" y="1019836"/>
            <a:ext cx="1483553" cy="148356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3" name="Google Shape;43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07" y="2635849"/>
            <a:ext cx="1483538" cy="148354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4" name="Google Shape;434;p61"/>
          <p:cNvSpPr/>
          <p:nvPr/>
        </p:nvSpPr>
        <p:spPr>
          <a:xfrm>
            <a:off x="6833298" y="1885535"/>
            <a:ext cx="459550" cy="1580700"/>
          </a:xfrm>
          <a:custGeom>
            <a:avLst/>
            <a:gdLst/>
            <a:ahLst/>
            <a:cxnLst/>
            <a:rect l="l" t="t" r="r" b="b"/>
            <a:pathLst>
              <a:path w="18382" h="47421" extrusionOk="0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RO"/>
          </a:p>
        </p:txBody>
      </p:sp>
      <p:sp>
        <p:nvSpPr>
          <p:cNvPr id="435" name="Google Shape;435;p61"/>
          <p:cNvSpPr txBox="1"/>
          <p:nvPr/>
        </p:nvSpPr>
        <p:spPr>
          <a:xfrm>
            <a:off x="6039775" y="2321133"/>
            <a:ext cx="793500" cy="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2x</a:t>
            </a:r>
            <a:endParaRPr sz="3600"/>
          </a:p>
        </p:txBody>
      </p:sp>
      <p:pic>
        <p:nvPicPr>
          <p:cNvPr id="436" name="Google Shape;43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1953" y="4331920"/>
            <a:ext cx="2371475" cy="237148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7" name="Google Shape;43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226" y="2635821"/>
            <a:ext cx="1483553" cy="148355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8" name="Google Shape;438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0578" y="4331925"/>
            <a:ext cx="2371475" cy="23714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39" name="Google Shape;439;p61"/>
          <p:cNvCxnSpPr/>
          <p:nvPr/>
        </p:nvCxnSpPr>
        <p:spPr>
          <a:xfrm>
            <a:off x="4039950" y="5488900"/>
            <a:ext cx="10641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09650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9681"/>
            <a:ext cx="5864152" cy="5662913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Compararea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contururilor</a:t>
            </a:r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Spațiile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culori</a:t>
            </a:r>
            <a:r>
              <a:rPr lang="en-US" sz="2800" dirty="0">
                <a:latin typeface="Times New Roman"/>
                <a:cs typeface="Times New Roman"/>
              </a:rPr>
              <a:t> RGB </a:t>
            </a:r>
            <a:r>
              <a:rPr lang="en-US" sz="2800" dirty="0" err="1">
                <a:latin typeface="Times New Roman"/>
                <a:cs typeface="Times New Roman"/>
              </a:rPr>
              <a:t>și</a:t>
            </a:r>
            <a:r>
              <a:rPr lang="en-US" sz="2800" dirty="0">
                <a:latin typeface="Times New Roman"/>
                <a:cs typeface="Times New Roman"/>
              </a:rPr>
              <a:t> HSV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Imagini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binare</a:t>
            </a:r>
            <a:endParaRPr lang="en-US" sz="2800" dirty="0">
              <a:latin typeface="Times New Roman"/>
              <a:cs typeface="Times New Roman"/>
            </a:endParaRP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aplicarea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unui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prag</a:t>
            </a:r>
            <a:endParaRPr lang="en-US" sz="2000" dirty="0">
              <a:latin typeface="Times New Roman"/>
              <a:cs typeface="Times New Roman"/>
            </a:endParaRP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operatori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morfologici</a:t>
            </a:r>
            <a:endParaRPr lang="en-US" sz="2000" dirty="0">
              <a:latin typeface="Times New Roman"/>
              <a:cs typeface="Times New Roman"/>
            </a:endParaRP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componente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conexe</a:t>
            </a:r>
            <a:endParaRPr lang="en-US" sz="2000" dirty="0">
              <a:latin typeface="Times New Roman"/>
              <a:cs typeface="Times New Roman"/>
            </a:endParaRP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proprietăți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Recunoaşterea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claselor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obiecte</a:t>
            </a:r>
            <a:endParaRPr lang="en-US" sz="28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privire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ansamblu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clasă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obiecte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  <a:p>
            <a:pPr marL="457200" lvl="1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>
                <a:latin typeface="Times New Roman"/>
                <a:cs typeface="Times New Roman"/>
              </a:rPr>
              <a:t>Cursul</a:t>
            </a:r>
            <a:r>
              <a:rPr lang="en-US" sz="4400" dirty="0">
                <a:latin typeface="Times New Roman"/>
                <a:cs typeface="Times New Roman"/>
              </a:rPr>
              <a:t> de </a:t>
            </a:r>
            <a:r>
              <a:rPr lang="en-US" sz="4400" dirty="0" err="1">
                <a:latin typeface="Times New Roman"/>
                <a:cs typeface="Times New Roman"/>
              </a:rPr>
              <a:t>azi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pic>
        <p:nvPicPr>
          <p:cNvPr id="14" name="Picture 10" descr="beatles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3957" y="3722124"/>
            <a:ext cx="1303565" cy="102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beatles_dilated.jpg"/>
          <p:cNvPicPr>
            <a:picLocks noChangeAspect="1"/>
          </p:cNvPicPr>
          <p:nvPr/>
        </p:nvPicPr>
        <p:blipFill>
          <a:blip r:embed="rId4" cstate="print"/>
          <a:srcRect l="10153" t="4642" r="10005" b="9140"/>
          <a:stretch>
            <a:fillRect/>
          </a:stretch>
        </p:blipFill>
        <p:spPr bwMode="auto">
          <a:xfrm>
            <a:off x="7720958" y="3722124"/>
            <a:ext cx="1303565" cy="102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 descr="beatles_mask.jpg"/>
          <p:cNvPicPr>
            <a:picLocks noChangeAspect="1"/>
          </p:cNvPicPr>
          <p:nvPr/>
        </p:nvPicPr>
        <p:blipFill>
          <a:blip r:embed="rId5" cstate="print"/>
          <a:srcRect l="12402" t="7295" r="9576" b="11130"/>
          <a:stretch>
            <a:fillRect/>
          </a:stretch>
        </p:blipFill>
        <p:spPr bwMode="auto">
          <a:xfrm>
            <a:off x="6281810" y="3722124"/>
            <a:ext cx="1303565" cy="102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7764034" y="3722125"/>
            <a:ext cx="1202216" cy="1009369"/>
            <a:chOff x="6960247" y="3044095"/>
            <a:chExt cx="1789820" cy="1948113"/>
          </a:xfrm>
        </p:grpSpPr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8246842" y="3301302"/>
              <a:ext cx="503225" cy="839676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7743617" y="3044095"/>
              <a:ext cx="423661" cy="669612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7651531" y="3825530"/>
              <a:ext cx="156302" cy="137100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7092283" y="4072429"/>
              <a:ext cx="113385" cy="82059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960247" y="4516177"/>
              <a:ext cx="120998" cy="123983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7052152" y="4825567"/>
              <a:ext cx="191750" cy="166641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7176356" y="3346598"/>
              <a:ext cx="602165" cy="1584022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pic>
        <p:nvPicPr>
          <p:cNvPr id="15" name="Picture 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389" y="5412420"/>
            <a:ext cx="1490410" cy="124017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BBD7336-2114-4F05-773A-FF4BE227B42C}"/>
              </a:ext>
            </a:extLst>
          </p:cNvPr>
          <p:cNvGrpSpPr/>
          <p:nvPr/>
        </p:nvGrpSpPr>
        <p:grpSpPr>
          <a:xfrm>
            <a:off x="5254960" y="2210849"/>
            <a:ext cx="1303566" cy="1143000"/>
            <a:chOff x="1241425" y="3505200"/>
            <a:chExt cx="1958975" cy="1751013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89109695-80A3-5B10-B6E9-58F57D6D4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41425" y="3505200"/>
              <a:ext cx="1958975" cy="175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D963A0-1BE7-F446-AF64-30BAEF9B970E}"/>
                </a:ext>
              </a:extLst>
            </p:cNvPr>
            <p:cNvCxnSpPr/>
            <p:nvPr/>
          </p:nvCxnSpPr>
          <p:spPr bwMode="auto">
            <a:xfrm flipV="1">
              <a:off x="1905000" y="3581400"/>
              <a:ext cx="0" cy="1219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A32A69-C163-8A8D-EEF2-C8CECB70B2B1}"/>
                </a:ext>
              </a:extLst>
            </p:cNvPr>
            <p:cNvCxnSpPr/>
            <p:nvPr/>
          </p:nvCxnSpPr>
          <p:spPr bwMode="auto">
            <a:xfrm>
              <a:off x="1905000" y="4800600"/>
              <a:ext cx="1219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2BBA38-4AF5-7FEB-9101-C98CFFA9CF2E}"/>
                </a:ext>
              </a:extLst>
            </p:cNvPr>
            <p:cNvCxnSpPr/>
            <p:nvPr/>
          </p:nvCxnSpPr>
          <p:spPr bwMode="auto">
            <a:xfrm flipH="1">
              <a:off x="1344168" y="4800600"/>
              <a:ext cx="560832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E191DD4-7C3A-AFE1-A39E-4C1AA02F9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66135" y="2133072"/>
            <a:ext cx="1562100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BB23EF-F8A3-90C7-455E-9A91CDA91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/>
          <a:srcRect l="22251" t="42935" r="49876" b="42860"/>
          <a:stretch/>
        </p:blipFill>
        <p:spPr bwMode="auto">
          <a:xfrm>
            <a:off x="5563542" y="876547"/>
            <a:ext cx="2680881" cy="106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7054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78" y="4331925"/>
            <a:ext cx="2371475" cy="23714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5" name="Google Shape;44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3" y="2635819"/>
            <a:ext cx="1483549" cy="148354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6" name="Google Shape;446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Times New Roman"/>
                <a:cs typeface="Times New Roman"/>
              </a:rPr>
              <a:t>Modificăm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nuanța</a:t>
            </a:r>
            <a:r>
              <a:rPr lang="en" sz="4000" dirty="0">
                <a:latin typeface="Times New Roman"/>
                <a:cs typeface="Times New Roman"/>
              </a:rPr>
              <a:t> = </a:t>
            </a:r>
            <a:r>
              <a:rPr lang="en" sz="4000" dirty="0" err="1">
                <a:latin typeface="Times New Roman"/>
                <a:cs typeface="Times New Roman"/>
              </a:rPr>
              <a:t>modificăm</a:t>
            </a:r>
            <a:r>
              <a:rPr lang="en" sz="4000" dirty="0">
                <a:latin typeface="Times New Roman"/>
                <a:cs typeface="Times New Roman"/>
              </a:rPr>
              <a:t> </a:t>
            </a:r>
            <a:r>
              <a:rPr lang="en" sz="4000" dirty="0" err="1">
                <a:latin typeface="Times New Roman"/>
                <a:cs typeface="Times New Roman"/>
              </a:rPr>
              <a:t>culorile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448" name="Google Shape;44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42" y="1019837"/>
            <a:ext cx="1483553" cy="148355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6" y="1019837"/>
            <a:ext cx="1483553" cy="148355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0" name="Google Shape;450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3" y="1019836"/>
            <a:ext cx="1483553" cy="148356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1" name="Google Shape;451;p62"/>
          <p:cNvSpPr/>
          <p:nvPr/>
        </p:nvSpPr>
        <p:spPr>
          <a:xfrm flipH="1">
            <a:off x="1925310" y="1885535"/>
            <a:ext cx="361712" cy="1580700"/>
          </a:xfrm>
          <a:custGeom>
            <a:avLst/>
            <a:gdLst/>
            <a:ahLst/>
            <a:cxnLst/>
            <a:rect l="l" t="t" r="r" b="b"/>
            <a:pathLst>
              <a:path w="18382" h="47421" extrusionOk="0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RO"/>
          </a:p>
        </p:txBody>
      </p:sp>
      <p:sp>
        <p:nvSpPr>
          <p:cNvPr id="452" name="Google Shape;452;p62"/>
          <p:cNvSpPr txBox="1"/>
          <p:nvPr/>
        </p:nvSpPr>
        <p:spPr>
          <a:xfrm>
            <a:off x="2287025" y="2296233"/>
            <a:ext cx="1164000" cy="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-.2</a:t>
            </a:r>
            <a:endParaRPr sz="3600"/>
          </a:p>
        </p:txBody>
      </p:sp>
      <p:pic>
        <p:nvPicPr>
          <p:cNvPr id="453" name="Google Shape;45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3" y="4331920"/>
            <a:ext cx="2371475" cy="237148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4" name="Google Shape;45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6" y="2635821"/>
            <a:ext cx="1483553" cy="148355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55" name="Google Shape;455;p62"/>
          <p:cNvCxnSpPr/>
          <p:nvPr/>
        </p:nvCxnSpPr>
        <p:spPr>
          <a:xfrm>
            <a:off x="4039950" y="5488900"/>
            <a:ext cx="10641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56" name="Google Shape;45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42" y="2635821"/>
            <a:ext cx="1483553" cy="148355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622252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71" y="2755628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Imagini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binare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4050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/>
          <p:cNvPicPr>
            <a:picLocks noChangeAspect="1" noChangeArrowheads="1"/>
          </p:cNvPicPr>
          <p:nvPr/>
        </p:nvPicPr>
        <p:blipFill>
          <a:blip r:embed="rId3" cstate="print"/>
          <a:srcRect l="52249" t="68134" r="34583" b="11079"/>
          <a:stretch>
            <a:fillRect/>
          </a:stretch>
        </p:blipFill>
        <p:spPr bwMode="auto">
          <a:xfrm>
            <a:off x="1866900" y="1238250"/>
            <a:ext cx="2344738" cy="226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itle 3"/>
          <p:cNvSpPr>
            <a:spLocks noGrp="1"/>
          </p:cNvSpPr>
          <p:nvPr>
            <p:ph type="title"/>
          </p:nvPr>
        </p:nvSpPr>
        <p:spPr>
          <a:xfrm>
            <a:off x="446088" y="-14288"/>
            <a:ext cx="8229600" cy="1143001"/>
          </a:xfrm>
        </p:spPr>
        <p:txBody>
          <a:bodyPr/>
          <a:lstStyle/>
          <a:p>
            <a:r>
              <a:rPr lang="en-US" sz="4000" dirty="0" err="1">
                <a:latin typeface="Times New Roman"/>
                <a:cs typeface="Times New Roman"/>
              </a:rPr>
              <a:t>Imagini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binare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54276" name="Picture 4" descr="rfcgw"/>
          <p:cNvPicPr>
            <a:picLocks noChangeAspect="1" noChangeArrowheads="1"/>
          </p:cNvPicPr>
          <p:nvPr/>
        </p:nvPicPr>
        <p:blipFill>
          <a:blip r:embed="rId4" cstate="print"/>
          <a:srcRect l="35599" t="25999" r="48155" b="34000"/>
          <a:stretch>
            <a:fillRect/>
          </a:stretch>
        </p:blipFill>
        <p:spPr bwMode="auto">
          <a:xfrm>
            <a:off x="406400" y="1238250"/>
            <a:ext cx="1277938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15" descr="edge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088" y="3867150"/>
            <a:ext cx="25908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 descr="Slide42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9350" t="9350" r="10009" b="4944"/>
          <a:stretch>
            <a:fillRect/>
          </a:stretch>
        </p:blipFill>
        <p:spPr bwMode="auto">
          <a:xfrm rot="5400000">
            <a:off x="4148954" y="1402529"/>
            <a:ext cx="2336832" cy="20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9" name="Picture 4" descr="img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86550" y="1274763"/>
            <a:ext cx="21209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0" name="Picture 5" descr="img5"/>
          <p:cNvPicPr>
            <a:picLocks noChangeAspect="1" noChangeArrowheads="1"/>
          </p:cNvPicPr>
          <p:nvPr/>
        </p:nvPicPr>
        <p:blipFill>
          <a:blip r:embed="rId8" cstate="print"/>
          <a:srcRect l="-1627" t="7059" r="64227" b="65492"/>
          <a:stretch>
            <a:fillRect/>
          </a:stretch>
        </p:blipFill>
        <p:spPr bwMode="auto">
          <a:xfrm>
            <a:off x="7051675" y="4086225"/>
            <a:ext cx="1752600" cy="211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4281" name="Picture 4"/>
          <p:cNvPicPr>
            <a:picLocks noChangeAspect="1" noChangeArrowheads="1"/>
          </p:cNvPicPr>
          <p:nvPr/>
        </p:nvPicPr>
        <p:blipFill>
          <a:blip r:embed="rId9" cstate="print"/>
          <a:srcRect l="35265" t="50417" r="48381" b="35834"/>
          <a:stretch>
            <a:fillRect/>
          </a:stretch>
        </p:blipFill>
        <p:spPr bwMode="auto">
          <a:xfrm>
            <a:off x="3148013" y="3794125"/>
            <a:ext cx="1828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2" name="Picture 5"/>
          <p:cNvPicPr>
            <a:picLocks noChangeAspect="1" noChangeArrowheads="1"/>
          </p:cNvPicPr>
          <p:nvPr/>
        </p:nvPicPr>
        <p:blipFill>
          <a:blip r:embed="rId10" cstate="print"/>
          <a:srcRect l="35468" t="22519" r="36049" b="42940"/>
          <a:stretch>
            <a:fillRect/>
          </a:stretch>
        </p:blipFill>
        <p:spPr bwMode="auto">
          <a:xfrm>
            <a:off x="5229225" y="3794125"/>
            <a:ext cx="16065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4120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latin typeface="Times New Roman"/>
                <a:cs typeface="Times New Roman"/>
              </a:rPr>
              <a:t>Analiza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imaginilor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binare</a:t>
            </a:r>
            <a:r>
              <a:rPr lang="en-US" sz="4000" dirty="0">
                <a:latin typeface="Times New Roman"/>
                <a:cs typeface="Times New Roman"/>
              </a:rPr>
              <a:t>: </a:t>
            </a: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 dirty="0" err="1">
                <a:latin typeface="Times New Roman"/>
                <a:cs typeface="Times New Roman"/>
              </a:rPr>
              <a:t>paşi</a:t>
            </a:r>
            <a:r>
              <a:rPr lang="en-US" sz="4000" dirty="0">
                <a:latin typeface="Times New Roman"/>
                <a:cs typeface="Times New Roman"/>
              </a:rPr>
              <a:t> de </a:t>
            </a:r>
            <a:r>
              <a:rPr lang="en-US" sz="4000" dirty="0" err="1">
                <a:latin typeface="Times New Roman"/>
                <a:cs typeface="Times New Roman"/>
              </a:rPr>
              <a:t>urmat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chemeClr val="tx1"/>
                </a:solidFill>
                <a:latin typeface="Times New Roman"/>
                <a:cs typeface="Times New Roman"/>
              </a:rPr>
              <a:t>Convertim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/>
                <a:cs typeface="Times New Roman"/>
              </a:rPr>
              <a:t>imaginea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/>
                <a:cs typeface="Times New Roman"/>
              </a:rPr>
              <a:t>în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 imagine </a:t>
            </a:r>
            <a:r>
              <a:rPr lang="en-US" sz="2800" dirty="0" err="1">
                <a:solidFill>
                  <a:schemeClr val="tx1"/>
                </a:solidFill>
                <a:latin typeface="Times New Roman"/>
                <a:cs typeface="Times New Roman"/>
              </a:rPr>
              <a:t>binară</a:t>
            </a:r>
            <a:endParaRPr lang="en-US" sz="2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spcAft>
                <a:spcPts val="600"/>
              </a:spcAft>
            </a:pPr>
            <a:r>
              <a:rPr lang="en-US" sz="2400" dirty="0" err="1">
                <a:latin typeface="Times New Roman"/>
                <a:cs typeface="Times New Roman"/>
              </a:rPr>
              <a:t>aplicarea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unui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prag</a:t>
            </a: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800" dirty="0" err="1">
                <a:latin typeface="Times New Roman"/>
                <a:cs typeface="Times New Roman"/>
              </a:rPr>
              <a:t>Curățăm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imaginea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obținută</a:t>
            </a:r>
            <a:endParaRPr lang="en-US" sz="2800" dirty="0">
              <a:latin typeface="Times New Roman"/>
              <a:cs typeface="Times New Roman"/>
            </a:endParaRPr>
          </a:p>
          <a:p>
            <a:pPr lvl="1">
              <a:spcAft>
                <a:spcPts val="600"/>
              </a:spcAft>
            </a:pPr>
            <a:r>
              <a:rPr lang="en-US" sz="2400" dirty="0" err="1">
                <a:latin typeface="Times New Roman"/>
                <a:cs typeface="Times New Roman"/>
              </a:rPr>
              <a:t>o</a:t>
            </a:r>
            <a:r>
              <a:rPr lang="en-US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peratori</a:t>
            </a: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morfologici</a:t>
            </a: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dilatare</a:t>
            </a: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eroziune</a:t>
            </a: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chemeClr val="tx1"/>
                </a:solidFill>
                <a:latin typeface="Times New Roman"/>
                <a:cs typeface="Times New Roman"/>
              </a:rPr>
              <a:t>Extragem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/>
                <a:cs typeface="Times New Roman"/>
              </a:rPr>
              <a:t>regiuni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 separate</a:t>
            </a:r>
            <a:endParaRPr lang="en-US" sz="28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lvl="1">
              <a:spcAft>
                <a:spcPts val="600"/>
              </a:spcAft>
            </a:pPr>
            <a:r>
              <a:rPr lang="en-US" sz="2400" dirty="0" err="1">
                <a:latin typeface="Times New Roman"/>
                <a:cs typeface="Times New Roman"/>
              </a:rPr>
              <a:t>componente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conexe</a:t>
            </a:r>
            <a:endParaRPr lang="en-US" sz="2400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chemeClr val="tx1"/>
                </a:solidFill>
                <a:latin typeface="Times New Roman"/>
                <a:cs typeface="Times New Roman"/>
              </a:rPr>
              <a:t>Caracterizăm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/>
                <a:cs typeface="Times New Roman"/>
              </a:rPr>
              <a:t>regiunile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 cu </a:t>
            </a:r>
            <a:r>
              <a:rPr lang="en-US" sz="2800" dirty="0" err="1">
                <a:solidFill>
                  <a:schemeClr val="tx1"/>
                </a:solidFill>
                <a:latin typeface="Times New Roman"/>
                <a:cs typeface="Times New Roman"/>
              </a:rPr>
              <a:t>anumite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/>
                <a:cs typeface="Times New Roman"/>
              </a:rPr>
              <a:t>proprietăți</a:t>
            </a:r>
            <a:endParaRPr lang="en-US" sz="2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6" name="Picture 10" descr="beatles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7062" y="1667047"/>
            <a:ext cx="1940701" cy="152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beatles_dilated.jpg"/>
          <p:cNvPicPr>
            <a:picLocks noChangeAspect="1"/>
          </p:cNvPicPr>
          <p:nvPr/>
        </p:nvPicPr>
        <p:blipFill>
          <a:blip r:embed="rId4" cstate="print"/>
          <a:srcRect l="10153" t="4642" r="10005" b="9140"/>
          <a:stretch>
            <a:fillRect/>
          </a:stretch>
        </p:blipFill>
        <p:spPr bwMode="auto">
          <a:xfrm>
            <a:off x="6977062" y="3292043"/>
            <a:ext cx="1940701" cy="151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 descr="beatles_mask.jpg"/>
          <p:cNvPicPr>
            <a:picLocks noChangeAspect="1"/>
          </p:cNvPicPr>
          <p:nvPr/>
        </p:nvPicPr>
        <p:blipFill>
          <a:blip r:embed="rId5" cstate="print"/>
          <a:srcRect l="12402" t="7295" r="9576" b="11130"/>
          <a:stretch>
            <a:fillRect/>
          </a:stretch>
        </p:blipFill>
        <p:spPr bwMode="auto">
          <a:xfrm>
            <a:off x="6963412" y="1667046"/>
            <a:ext cx="1940701" cy="152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Group 29"/>
          <p:cNvGrpSpPr/>
          <p:nvPr/>
        </p:nvGrpSpPr>
        <p:grpSpPr>
          <a:xfrm>
            <a:off x="7040855" y="3301302"/>
            <a:ext cx="1775161" cy="1510411"/>
            <a:chOff x="7040855" y="3301302"/>
            <a:chExt cx="1775161" cy="1510411"/>
          </a:xfrm>
        </p:grpSpPr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8312791" y="3479594"/>
              <a:ext cx="503225" cy="661384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7809566" y="3301302"/>
              <a:ext cx="423661" cy="497901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7710153" y="3892027"/>
              <a:ext cx="156302" cy="137099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7150905" y="4072429"/>
              <a:ext cx="113385" cy="82060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7040855" y="4430681"/>
              <a:ext cx="120998" cy="123983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7132756" y="4645072"/>
              <a:ext cx="191750" cy="166641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7264289" y="3479594"/>
              <a:ext cx="602165" cy="1294563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74260" y="3736273"/>
            <a:ext cx="2118810" cy="2183287"/>
            <a:chOff x="7274260" y="3736273"/>
            <a:chExt cx="2118810" cy="2183287"/>
          </a:xfrm>
        </p:grpSpPr>
        <p:sp>
          <p:nvSpPr>
            <p:cNvPr id="21" name="TextBox 37"/>
            <p:cNvSpPr txBox="1">
              <a:spLocks noChangeArrowheads="1"/>
            </p:cNvSpPr>
            <p:nvPr/>
          </p:nvSpPr>
          <p:spPr bwMode="auto">
            <a:xfrm>
              <a:off x="7274260" y="5611783"/>
              <a:ext cx="141254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</a:t>
              </a:r>
              <a:r>
                <a:rPr lang="en-US" sz="1400" b="1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ria=</a:t>
              </a:r>
              <a:r>
                <a:rPr lang="en-US" sz="1400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3</a:t>
              </a:r>
              <a:r>
                <a:rPr lang="en-US" sz="1400" b="1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70 pixeli</a:t>
              </a:r>
            </a:p>
          </p:txBody>
        </p:sp>
        <p:cxnSp>
          <p:nvCxnSpPr>
            <p:cNvPr id="22" name="Straight Arrow Connector 41"/>
            <p:cNvCxnSpPr>
              <a:cxnSpLocks noChangeShapeType="1"/>
            </p:cNvCxnSpPr>
            <p:nvPr/>
          </p:nvCxnSpPr>
          <p:spPr bwMode="auto">
            <a:xfrm flipV="1">
              <a:off x="7637459" y="3892029"/>
              <a:ext cx="874438" cy="1719754"/>
            </a:xfrm>
            <a:prstGeom prst="straightConnector1">
              <a:avLst/>
            </a:prstGeom>
            <a:noFill/>
            <a:ln w="38100" algn="ctr">
              <a:solidFill>
                <a:srgbClr val="FFC000"/>
              </a:solidFill>
              <a:round/>
              <a:headEnd/>
              <a:tailEnd type="arrow" w="med" len="med"/>
            </a:ln>
          </p:spPr>
        </p:cxnSp>
        <p:sp>
          <p:nvSpPr>
            <p:cNvPr id="23" name="Oval 11"/>
            <p:cNvSpPr>
              <a:spLocks noChangeArrowheads="1"/>
            </p:cNvSpPr>
            <p:nvPr/>
          </p:nvSpPr>
          <p:spPr bwMode="auto">
            <a:xfrm>
              <a:off x="8511896" y="3736273"/>
              <a:ext cx="86649" cy="96229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cxnSp>
          <p:nvCxnSpPr>
            <p:cNvPr id="33" name="Straight Arrow Connector 41"/>
            <p:cNvCxnSpPr>
              <a:cxnSpLocks noChangeShapeType="1"/>
            </p:cNvCxnSpPr>
            <p:nvPr/>
          </p:nvCxnSpPr>
          <p:spPr bwMode="auto">
            <a:xfrm flipH="1" flipV="1">
              <a:off x="8563985" y="3800975"/>
              <a:ext cx="217471" cy="1529905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35" name="TextBox 37"/>
            <p:cNvSpPr txBox="1">
              <a:spLocks noChangeArrowheads="1"/>
            </p:cNvSpPr>
            <p:nvPr/>
          </p:nvSpPr>
          <p:spPr bwMode="auto">
            <a:xfrm>
              <a:off x="7980530" y="5337560"/>
              <a:ext cx="141254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centroidul</a:t>
              </a:r>
              <a:endParaRPr lang="en-US" sz="1400" b="1" kern="12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173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>
                <a:latin typeface="Times New Roman"/>
                <a:cs typeface="Times New Roman"/>
              </a:rPr>
              <a:t>Imagini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binare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7" y="1274763"/>
            <a:ext cx="8899811" cy="4525962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Pixelii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iau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valori</a:t>
            </a:r>
            <a:endParaRPr lang="en-US" dirty="0">
              <a:latin typeface="Times New Roman"/>
              <a:cs typeface="Times New Roman"/>
            </a:endParaRPr>
          </a:p>
          <a:p>
            <a:pPr lvl="1" eaLnBrk="1" hangingPunct="1"/>
            <a:r>
              <a:rPr lang="en-US" dirty="0">
                <a:latin typeface="Times New Roman"/>
                <a:cs typeface="Times New Roman"/>
              </a:rPr>
              <a:t>foreground – </a:t>
            </a:r>
            <a:r>
              <a:rPr lang="en-US" dirty="0" err="1">
                <a:latin typeface="Times New Roman"/>
                <a:cs typeface="Times New Roman"/>
              </a:rPr>
              <a:t>valoare</a:t>
            </a:r>
            <a:r>
              <a:rPr lang="en-US" dirty="0">
                <a:latin typeface="Times New Roman"/>
                <a:cs typeface="Times New Roman"/>
              </a:rPr>
              <a:t> 1, pixeli </a:t>
            </a:r>
            <a:r>
              <a:rPr lang="en-US" dirty="0" err="1">
                <a:latin typeface="Times New Roman"/>
                <a:cs typeface="Times New Roman"/>
              </a:rPr>
              <a:t>albi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obiectul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interes</a:t>
            </a:r>
            <a:endParaRPr lang="en-US" dirty="0">
              <a:latin typeface="Times New Roman"/>
              <a:cs typeface="Times New Roman"/>
            </a:endParaRPr>
          </a:p>
          <a:p>
            <a:pPr lvl="1" eaLnBrk="1" hangingPunct="1"/>
            <a:r>
              <a:rPr lang="en-US" dirty="0">
                <a:latin typeface="Times New Roman"/>
                <a:cs typeface="Times New Roman"/>
              </a:rPr>
              <a:t>background – </a:t>
            </a:r>
            <a:r>
              <a:rPr lang="en-US" dirty="0" err="1">
                <a:latin typeface="Times New Roman"/>
                <a:cs typeface="Times New Roman"/>
              </a:rPr>
              <a:t>valoare</a:t>
            </a:r>
            <a:r>
              <a:rPr lang="en-US" dirty="0">
                <a:latin typeface="Times New Roman"/>
                <a:cs typeface="Times New Roman"/>
              </a:rPr>
              <a:t> 0, pixeli </a:t>
            </a:r>
            <a:r>
              <a:rPr lang="en-US" dirty="0" err="1">
                <a:latin typeface="Times New Roman"/>
                <a:cs typeface="Times New Roman"/>
              </a:rPr>
              <a:t>negri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mediul</a:t>
            </a:r>
            <a:r>
              <a:rPr lang="en-US" dirty="0">
                <a:latin typeface="Times New Roman"/>
                <a:cs typeface="Times New Roman"/>
              </a:rPr>
              <a:t> ambient</a:t>
            </a:r>
          </a:p>
        </p:txBody>
      </p:sp>
      <p:pic>
        <p:nvPicPr>
          <p:cNvPr id="55300" name="Picture 12"/>
          <p:cNvPicPr>
            <a:picLocks noChangeAspect="1" noChangeArrowheads="1"/>
          </p:cNvPicPr>
          <p:nvPr/>
        </p:nvPicPr>
        <p:blipFill>
          <a:blip r:embed="rId3" cstate="print"/>
          <a:srcRect l="20000" t="28876" r="55417" b="41823"/>
          <a:stretch>
            <a:fillRect/>
          </a:stretch>
        </p:blipFill>
        <p:spPr bwMode="auto">
          <a:xfrm>
            <a:off x="1692275" y="3355975"/>
            <a:ext cx="2905125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13"/>
          <p:cNvPicPr>
            <a:picLocks noChangeAspect="1" noChangeArrowheads="1"/>
          </p:cNvPicPr>
          <p:nvPr/>
        </p:nvPicPr>
        <p:blipFill>
          <a:blip r:embed="rId3" cstate="print"/>
          <a:srcRect l="37500" t="64055" r="47917" b="12776"/>
          <a:stretch>
            <a:fillRect/>
          </a:stretch>
        </p:blipFill>
        <p:spPr bwMode="auto">
          <a:xfrm>
            <a:off x="4686300" y="3282950"/>
            <a:ext cx="2405063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125499" y="6577118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756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err="1">
                <a:latin typeface="Times New Roman"/>
                <a:cs typeface="Times New Roman"/>
              </a:rPr>
              <a:t>Aplicarea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unui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prag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 dirty="0">
                <a:latin typeface="Times New Roman"/>
                <a:cs typeface="Times New Roman"/>
              </a:rPr>
              <a:t>(</a:t>
            </a:r>
            <a:r>
              <a:rPr lang="en-US" sz="4000" dirty="0" err="1">
                <a:latin typeface="Times New Roman"/>
                <a:cs typeface="Times New Roman"/>
              </a:rPr>
              <a:t>thresholding</a:t>
            </a:r>
            <a:r>
              <a:rPr lang="en-US" sz="400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219200"/>
            <a:ext cx="8686801" cy="563880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/>
                <a:cs typeface="Times New Roman"/>
              </a:rPr>
              <a:t>Imagine de </a:t>
            </a:r>
            <a:r>
              <a:rPr lang="en-US" sz="2800" dirty="0" err="1">
                <a:latin typeface="Times New Roman"/>
                <a:cs typeface="Times New Roman"/>
              </a:rPr>
              <a:t>intensitate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tonuri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gri</a:t>
            </a:r>
            <a:r>
              <a:rPr lang="en-US" sz="2800" dirty="0">
                <a:latin typeface="Times New Roman"/>
                <a:cs typeface="Times New Roman"/>
              </a:rPr>
              <a:t>) </a:t>
            </a:r>
            <a:r>
              <a:rPr lang="en-US" sz="2800" dirty="0">
                <a:latin typeface="Times New Roman"/>
                <a:cs typeface="Times New Roman"/>
                <a:sym typeface="Wingdings" pitchFamily="2" charset="2"/>
              </a:rPr>
              <a:t></a:t>
            </a:r>
            <a:r>
              <a:rPr lang="en-US" sz="2800" dirty="0">
                <a:latin typeface="Times New Roman"/>
                <a:cs typeface="Times New Roman"/>
              </a:rPr>
              <a:t> imagine </a:t>
            </a:r>
            <a:r>
              <a:rPr lang="en-US" sz="2800" dirty="0" err="1">
                <a:latin typeface="Times New Roman"/>
                <a:cs typeface="Times New Roman"/>
              </a:rPr>
              <a:t>binară</a:t>
            </a:r>
            <a:endParaRPr lang="en-US" sz="2800" dirty="0">
              <a:latin typeface="Times New Roman"/>
              <a:cs typeface="Times New Roman"/>
            </a:endParaRPr>
          </a:p>
          <a:p>
            <a:pPr algn="just" eaLnBrk="1" hangingPunct="1"/>
            <a:r>
              <a:rPr lang="en-US" sz="2800" dirty="0" err="1">
                <a:latin typeface="Times New Roman"/>
                <a:cs typeface="Times New Roman"/>
              </a:rPr>
              <a:t>Folositoare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dacă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ceea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căutăm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în</a:t>
            </a:r>
            <a:r>
              <a:rPr lang="en-US" sz="2800" dirty="0">
                <a:latin typeface="Times New Roman"/>
                <a:cs typeface="Times New Roman"/>
              </a:rPr>
              <a:t> imagine are o </a:t>
            </a:r>
            <a:r>
              <a:rPr lang="en-US" sz="2800" dirty="0" err="1">
                <a:latin typeface="Times New Roman"/>
                <a:cs typeface="Times New Roman"/>
              </a:rPr>
              <a:t>distribuție</a:t>
            </a:r>
            <a:r>
              <a:rPr lang="en-US" sz="2800" dirty="0">
                <a:latin typeface="Times New Roman"/>
                <a:cs typeface="Times New Roman"/>
              </a:rPr>
              <a:t> a </a:t>
            </a:r>
            <a:r>
              <a:rPr lang="en-US" sz="2800" dirty="0" err="1">
                <a:latin typeface="Times New Roman"/>
                <a:cs typeface="Times New Roman"/>
              </a:rPr>
              <a:t>intensităților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diferită</a:t>
            </a:r>
            <a:r>
              <a:rPr lang="en-US" sz="2800" dirty="0">
                <a:latin typeface="Times New Roman"/>
                <a:cs typeface="Times New Roman"/>
              </a:rPr>
              <a:t> de background</a:t>
            </a:r>
          </a:p>
          <a:p>
            <a:pPr algn="just" eaLnBrk="1" hangingPunct="1"/>
            <a:endParaRPr lang="en-US" dirty="0">
              <a:latin typeface="Times New Roman"/>
              <a:cs typeface="Times New Roman"/>
            </a:endParaRP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>
              <a:buFontTx/>
              <a:buNone/>
            </a:pPr>
            <a:endParaRPr lang="en-US" sz="1800" dirty="0"/>
          </a:p>
          <a:p>
            <a:pPr marL="0" indent="0" eaLnBrk="1" hangingPunct="1"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1117067" y="2747624"/>
            <a:ext cx="4291939" cy="1107996"/>
            <a:chOff x="5785237" y="4131932"/>
            <a:chExt cx="3663432" cy="1107996"/>
          </a:xfrm>
        </p:grpSpPr>
        <p:sp>
          <p:nvSpPr>
            <p:cNvPr id="8" name="TextBox 7"/>
            <p:cNvSpPr txBox="1"/>
            <p:nvPr/>
          </p:nvSpPr>
          <p:spPr>
            <a:xfrm>
              <a:off x="5785237" y="4172244"/>
              <a:ext cx="32841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 </a:t>
              </a:r>
            </a:p>
            <a:p>
              <a:r>
                <a:rPr lang="en-US" dirty="0">
                  <a:latin typeface="Times New Roman"/>
                  <a:cs typeface="Times New Roman"/>
                </a:rPr>
                <a:t>          </a:t>
              </a:r>
              <a:r>
                <a:rPr lang="en-US" sz="2200" dirty="0">
                  <a:latin typeface="Times New Roman"/>
                  <a:cs typeface="Times New Roman"/>
                </a:rPr>
                <a:t>F</a:t>
              </a:r>
              <a:r>
                <a:rPr lang="en-US" sz="2200" baseline="-25000" dirty="0">
                  <a:latin typeface="Times New Roman"/>
                  <a:cs typeface="Times New Roman"/>
                </a:rPr>
                <a:t>T</a:t>
              </a:r>
              <a:r>
                <a:rPr lang="en-US" sz="2200" dirty="0">
                  <a:latin typeface="Times New Roman"/>
                  <a:cs typeface="Times New Roman"/>
                </a:rPr>
                <a:t>(</a:t>
              </a:r>
              <a:r>
                <a:rPr lang="en-US" sz="2200" dirty="0" err="1">
                  <a:latin typeface="Times New Roman"/>
                  <a:cs typeface="Times New Roman"/>
                </a:rPr>
                <a:t>i,j</a:t>
              </a:r>
              <a:r>
                <a:rPr lang="en-US" sz="2200" dirty="0">
                  <a:latin typeface="Times New Roman"/>
                  <a:cs typeface="Times New Roman"/>
                </a:rPr>
                <a:t>) =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50318" y="4131932"/>
              <a:ext cx="219835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/>
                  <a:cs typeface="Times New Roman"/>
                </a:rPr>
                <a:t>1,    </a:t>
              </a:r>
              <a:r>
                <a:rPr lang="en-US" sz="2200" dirty="0" err="1">
                  <a:latin typeface="Times New Roman"/>
                  <a:cs typeface="Times New Roman"/>
                </a:rPr>
                <a:t>dacă</a:t>
              </a:r>
              <a:r>
                <a:rPr lang="en-US" sz="2200" dirty="0">
                  <a:latin typeface="Times New Roman"/>
                  <a:cs typeface="Times New Roman"/>
                </a:rPr>
                <a:t> F(</a:t>
              </a:r>
              <a:r>
                <a:rPr lang="en-US" sz="2200" dirty="0" err="1">
                  <a:latin typeface="Times New Roman"/>
                  <a:cs typeface="Times New Roman"/>
                </a:rPr>
                <a:t>i,j</a:t>
              </a:r>
              <a:r>
                <a:rPr lang="en-US" sz="2200" dirty="0">
                  <a:latin typeface="Times New Roman"/>
                  <a:cs typeface="Times New Roman"/>
                </a:rPr>
                <a:t>) ≥ T </a:t>
              </a:r>
            </a:p>
            <a:p>
              <a:endParaRPr lang="en-US" sz="2200" dirty="0">
                <a:latin typeface="Times New Roman"/>
                <a:cs typeface="Times New Roman"/>
              </a:endParaRPr>
            </a:p>
            <a:p>
              <a:r>
                <a:rPr lang="en-US" sz="2200" dirty="0">
                  <a:latin typeface="Times New Roman"/>
                  <a:cs typeface="Times New Roman"/>
                </a:rPr>
                <a:t>0, </a:t>
              </a:r>
              <a:r>
                <a:rPr lang="en-US" sz="2200" dirty="0" err="1">
                  <a:latin typeface="Times New Roman"/>
                  <a:cs typeface="Times New Roman"/>
                </a:rPr>
                <a:t>altfel</a:t>
              </a:r>
              <a:endParaRPr lang="en-US" sz="2200" dirty="0">
                <a:latin typeface="Times New Roman"/>
                <a:cs typeface="Times New Roman"/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>
              <a:off x="7017278" y="4232712"/>
              <a:ext cx="303156" cy="92333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199" y="3998829"/>
            <a:ext cx="5635735" cy="1107996"/>
            <a:chOff x="5797157" y="4131932"/>
            <a:chExt cx="3332705" cy="1107996"/>
          </a:xfrm>
        </p:grpSpPr>
        <p:sp>
          <p:nvSpPr>
            <p:cNvPr id="12" name="TextBox 11"/>
            <p:cNvSpPr txBox="1"/>
            <p:nvPr/>
          </p:nvSpPr>
          <p:spPr>
            <a:xfrm>
              <a:off x="5797157" y="4172244"/>
              <a:ext cx="32841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 </a:t>
              </a:r>
            </a:p>
            <a:p>
              <a:r>
                <a:rPr lang="en-US" dirty="0">
                  <a:latin typeface="Times New Roman"/>
                  <a:cs typeface="Times New Roman"/>
                </a:rPr>
                <a:t>                </a:t>
              </a:r>
              <a:r>
                <a:rPr lang="en-US" sz="2200" dirty="0">
                  <a:latin typeface="Times New Roman"/>
                  <a:cs typeface="Times New Roman"/>
                </a:rPr>
                <a:t>F</a:t>
              </a:r>
              <a:r>
                <a:rPr lang="en-US" sz="2200" baseline="-25000" dirty="0">
                  <a:latin typeface="Times New Roman"/>
                  <a:cs typeface="Times New Roman"/>
                </a:rPr>
                <a:t>T1,T2</a:t>
              </a:r>
              <a:r>
                <a:rPr lang="en-US" sz="2200" dirty="0">
                  <a:latin typeface="Times New Roman"/>
                  <a:cs typeface="Times New Roman"/>
                </a:rPr>
                <a:t>(</a:t>
              </a:r>
              <a:r>
                <a:rPr lang="en-US" sz="2200" dirty="0" err="1">
                  <a:latin typeface="Times New Roman"/>
                  <a:cs typeface="Times New Roman"/>
                </a:rPr>
                <a:t>i,j</a:t>
              </a:r>
              <a:r>
                <a:rPr lang="en-US" sz="2200" dirty="0">
                  <a:latin typeface="Times New Roman"/>
                  <a:cs typeface="Times New Roman"/>
                </a:rPr>
                <a:t>) =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50318" y="4131932"/>
              <a:ext cx="187954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/>
                  <a:cs typeface="Times New Roman"/>
                </a:rPr>
                <a:t>1,    </a:t>
              </a:r>
              <a:r>
                <a:rPr lang="en-US" sz="2200" dirty="0" err="1">
                  <a:latin typeface="Times New Roman"/>
                  <a:cs typeface="Times New Roman"/>
                </a:rPr>
                <a:t>dacă</a:t>
              </a:r>
              <a:r>
                <a:rPr lang="en-US" sz="2200" dirty="0">
                  <a:latin typeface="Times New Roman"/>
                  <a:cs typeface="Times New Roman"/>
                </a:rPr>
                <a:t> T</a:t>
              </a:r>
              <a:r>
                <a:rPr lang="en-US" sz="2200" baseline="-25000" dirty="0">
                  <a:latin typeface="Times New Roman"/>
                  <a:cs typeface="Times New Roman"/>
                </a:rPr>
                <a:t>1</a:t>
              </a:r>
              <a:r>
                <a:rPr lang="en-US" sz="2200" dirty="0">
                  <a:latin typeface="Times New Roman"/>
                  <a:cs typeface="Times New Roman"/>
                </a:rPr>
                <a:t> ≤ F(</a:t>
              </a:r>
              <a:r>
                <a:rPr lang="en-US" sz="2200" dirty="0" err="1">
                  <a:latin typeface="Times New Roman"/>
                  <a:cs typeface="Times New Roman"/>
                </a:rPr>
                <a:t>i,j</a:t>
              </a:r>
              <a:r>
                <a:rPr lang="en-US" sz="2200" dirty="0">
                  <a:latin typeface="Times New Roman"/>
                  <a:cs typeface="Times New Roman"/>
                </a:rPr>
                <a:t>) ≤ T</a:t>
              </a:r>
              <a:r>
                <a:rPr lang="en-US" sz="2200" baseline="-25000" dirty="0">
                  <a:latin typeface="Times New Roman"/>
                  <a:cs typeface="Times New Roman"/>
                </a:rPr>
                <a:t>2</a:t>
              </a:r>
              <a:r>
                <a:rPr lang="en-US" sz="2200" dirty="0">
                  <a:latin typeface="Times New Roman"/>
                  <a:cs typeface="Times New Roman"/>
                </a:rPr>
                <a:t> </a:t>
              </a:r>
            </a:p>
            <a:p>
              <a:endParaRPr lang="en-US" sz="2200" dirty="0">
                <a:latin typeface="Times New Roman"/>
                <a:cs typeface="Times New Roman"/>
              </a:endParaRPr>
            </a:p>
            <a:p>
              <a:r>
                <a:rPr lang="en-US" sz="2200" dirty="0">
                  <a:latin typeface="Times New Roman"/>
                  <a:cs typeface="Times New Roman"/>
                </a:rPr>
                <a:t>0, </a:t>
              </a:r>
              <a:r>
                <a:rPr lang="en-US" sz="2200" dirty="0" err="1">
                  <a:latin typeface="Times New Roman"/>
                  <a:cs typeface="Times New Roman"/>
                </a:rPr>
                <a:t>altfel</a:t>
              </a:r>
              <a:endParaRPr lang="en-US" sz="2200" dirty="0">
                <a:latin typeface="Times New Roman"/>
                <a:cs typeface="Times New Roman"/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>
              <a:off x="7017278" y="4232712"/>
              <a:ext cx="303156" cy="92333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384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4" name="TextBox 11"/>
          <p:cNvSpPr txBox="1">
            <a:spLocks noChangeArrowheads="1"/>
          </p:cNvSpPr>
          <p:nvPr/>
        </p:nvSpPr>
        <p:spPr bwMode="auto">
          <a:xfrm>
            <a:off x="5868764" y="3565609"/>
            <a:ext cx="101750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3000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=</a:t>
            </a:r>
          </a:p>
        </p:txBody>
      </p:sp>
      <p:pic>
        <p:nvPicPr>
          <p:cNvPr id="57355" name="Picture 13" descr="tree_im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2986" y="2842437"/>
            <a:ext cx="2526209" cy="189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6" name="Picture 14" descr="tree_im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088" y="2828675"/>
            <a:ext cx="2526209" cy="189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7" name="TextBox 15"/>
          <p:cNvSpPr txBox="1">
            <a:spLocks noChangeArrowheads="1"/>
          </p:cNvSpPr>
          <p:nvPr/>
        </p:nvSpPr>
        <p:spPr bwMode="auto">
          <a:xfrm>
            <a:off x="2953571" y="3460333"/>
            <a:ext cx="101750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3000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-</a:t>
            </a:r>
          </a:p>
        </p:txBody>
      </p:sp>
      <p:pic>
        <p:nvPicPr>
          <p:cNvPr id="57358" name="Picture 18" descr="tree_diff.jpg"/>
          <p:cNvPicPr>
            <a:picLocks noChangeAspect="1"/>
          </p:cNvPicPr>
          <p:nvPr/>
        </p:nvPicPr>
        <p:blipFill>
          <a:blip r:embed="rId5" cstate="print"/>
          <a:srcRect l="12724" t="6081" r="8540" b="10744"/>
          <a:stretch>
            <a:fillRect/>
          </a:stretch>
        </p:blipFill>
        <p:spPr bwMode="auto">
          <a:xfrm>
            <a:off x="6254713" y="2828675"/>
            <a:ext cx="2771812" cy="1932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9" name="Rectangle 19"/>
          <p:cNvSpPr>
            <a:spLocks noChangeArrowheads="1"/>
          </p:cNvSpPr>
          <p:nvPr/>
        </p:nvSpPr>
        <p:spPr bwMode="auto">
          <a:xfrm>
            <a:off x="149709" y="2688306"/>
            <a:ext cx="5719056" cy="2245895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57360" name="Rectangle 20"/>
          <p:cNvSpPr>
            <a:spLocks noChangeArrowheads="1"/>
          </p:cNvSpPr>
          <p:nvPr/>
        </p:nvSpPr>
        <p:spPr bwMode="auto">
          <a:xfrm>
            <a:off x="44450" y="4828925"/>
            <a:ext cx="5894486" cy="38601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57361" name="Rectangle 21"/>
          <p:cNvSpPr>
            <a:spLocks noChangeArrowheads="1"/>
          </p:cNvSpPr>
          <p:nvPr/>
        </p:nvSpPr>
        <p:spPr bwMode="auto">
          <a:xfrm>
            <a:off x="44451" y="2547938"/>
            <a:ext cx="5894486" cy="21055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57347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dirty="0" err="1">
                <a:latin typeface="Times New Roman"/>
                <a:cs typeface="Times New Roman"/>
              </a:rPr>
              <a:t>Aplicarea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unui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prag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7348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Imagine de </a:t>
            </a:r>
            <a:r>
              <a:rPr lang="en-US" sz="2400" dirty="0" err="1">
                <a:latin typeface="Times New Roman"/>
                <a:cs typeface="Times New Roman"/>
              </a:rPr>
              <a:t>intensitate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tonuri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gri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>
                <a:latin typeface="Times New Roman"/>
                <a:cs typeface="Times New Roman"/>
                <a:sym typeface="Wingdings" pitchFamily="2" charset="2"/>
              </a:rPr>
              <a:t></a:t>
            </a:r>
            <a:r>
              <a:rPr lang="en-US" sz="2400" dirty="0">
                <a:latin typeface="Times New Roman"/>
                <a:cs typeface="Times New Roman"/>
              </a:rPr>
              <a:t> imagine </a:t>
            </a:r>
            <a:r>
              <a:rPr lang="en-US" sz="2400" dirty="0" err="1">
                <a:latin typeface="Times New Roman"/>
                <a:cs typeface="Times New Roman"/>
              </a:rPr>
              <a:t>binară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57349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Exemplu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: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extragerea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background-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ului</a:t>
            </a:r>
            <a:endParaRPr lang="en-US" sz="2400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24" name="Picture 23" descr="tree_diff_thresh.jpg"/>
          <p:cNvPicPr>
            <a:picLocks noChangeAspect="1"/>
          </p:cNvPicPr>
          <p:nvPr/>
        </p:nvPicPr>
        <p:blipFill>
          <a:blip r:embed="rId6" cstate="print"/>
          <a:srcRect l="13521" t="6027" r="8540" b="10220"/>
          <a:stretch>
            <a:fillRect/>
          </a:stretch>
        </p:blipFill>
        <p:spPr bwMode="auto">
          <a:xfrm>
            <a:off x="6280150" y="4878388"/>
            <a:ext cx="2746375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Down Arrow 24"/>
          <p:cNvSpPr>
            <a:spLocks noChangeArrowheads="1"/>
          </p:cNvSpPr>
          <p:nvPr/>
        </p:nvSpPr>
        <p:spPr bwMode="auto">
          <a:xfrm>
            <a:off x="7529513" y="4670425"/>
            <a:ext cx="365125" cy="58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57352" name="TextBox 25"/>
          <p:cNvSpPr txBox="1">
            <a:spLocks noChangeArrowheads="1"/>
          </p:cNvSpPr>
          <p:nvPr/>
        </p:nvSpPr>
        <p:spPr bwMode="auto">
          <a:xfrm>
            <a:off x="409575" y="5108575"/>
            <a:ext cx="52578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Căutăm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pixeli care </a:t>
            </a: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diferă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semnificativ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de background</a:t>
            </a: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44450" y="6542684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K. </a:t>
            </a:r>
            <a:r>
              <a:rPr lang="en-US" sz="1200" dirty="0" err="1">
                <a:latin typeface="Times New Roman"/>
                <a:cs typeface="Times New Roman"/>
              </a:rPr>
              <a:t>Grauman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139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4" grpId="0"/>
      <p:bldP spid="57357" grpId="0"/>
      <p:bldP spid="57359" grpId="0" animBg="1"/>
      <p:bldP spid="25" grpId="0" animBg="1"/>
      <p:bldP spid="573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dirty="0" err="1">
                <a:latin typeface="Times New Roman"/>
                <a:cs typeface="Times New Roman"/>
              </a:rPr>
              <a:t>Aplicarea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unui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prag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7348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Imagine de </a:t>
            </a:r>
            <a:r>
              <a:rPr lang="en-US" sz="2400" dirty="0" err="1">
                <a:latin typeface="Times New Roman"/>
                <a:cs typeface="Times New Roman"/>
              </a:rPr>
              <a:t>intensitate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tonuri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gri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>
                <a:latin typeface="Times New Roman"/>
                <a:cs typeface="Times New Roman"/>
                <a:sym typeface="Wingdings" pitchFamily="2" charset="2"/>
              </a:rPr>
              <a:t></a:t>
            </a:r>
            <a:r>
              <a:rPr lang="en-US" sz="2400" dirty="0">
                <a:latin typeface="Times New Roman"/>
                <a:cs typeface="Times New Roman"/>
              </a:rPr>
              <a:t> imagine </a:t>
            </a:r>
            <a:r>
              <a:rPr lang="en-US" sz="2400" dirty="0" err="1">
                <a:latin typeface="Times New Roman"/>
                <a:cs typeface="Times New Roman"/>
              </a:rPr>
              <a:t>binară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57349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Exemplu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: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extragerea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background-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ului</a:t>
            </a:r>
            <a:endParaRPr lang="en-US" sz="2400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3" name="Example of background subtraction frame difference metho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0" y="2857371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dirty="0" err="1">
                <a:latin typeface="Times New Roman"/>
                <a:cs typeface="Times New Roman"/>
              </a:rPr>
              <a:t>Aplicarea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unui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prag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Imagine de </a:t>
            </a:r>
            <a:r>
              <a:rPr lang="en-US" sz="2400" dirty="0" err="1">
                <a:latin typeface="Times New Roman"/>
                <a:cs typeface="Times New Roman"/>
              </a:rPr>
              <a:t>intensitate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tonuri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gri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>
                <a:latin typeface="Times New Roman"/>
                <a:cs typeface="Times New Roman"/>
                <a:sym typeface="Wingdings" pitchFamily="2" charset="2"/>
              </a:rPr>
              <a:t></a:t>
            </a:r>
            <a:r>
              <a:rPr lang="en-US" sz="2400" dirty="0">
                <a:latin typeface="Times New Roman"/>
                <a:cs typeface="Times New Roman"/>
              </a:rPr>
              <a:t> imagine </a:t>
            </a:r>
            <a:r>
              <a:rPr lang="en-US" sz="2400" dirty="0" err="1">
                <a:latin typeface="Times New Roman"/>
                <a:cs typeface="Times New Roman"/>
              </a:rPr>
              <a:t>binară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58372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6389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Exemplu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: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detectarea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pe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bază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de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intensitate</a:t>
            </a:r>
            <a:endParaRPr lang="en-US" sz="2400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58373" name="Picture 16" descr="door_mask.jpg"/>
          <p:cNvPicPr>
            <a:picLocks noChangeAspect="1"/>
          </p:cNvPicPr>
          <p:nvPr/>
        </p:nvPicPr>
        <p:blipFill>
          <a:blip r:embed="rId3" cstate="print"/>
          <a:srcRect l="13849" t="6190" r="13849" b="12164"/>
          <a:stretch>
            <a:fillRect/>
          </a:stretch>
        </p:blipFill>
        <p:spPr bwMode="auto">
          <a:xfrm>
            <a:off x="5302250" y="2881313"/>
            <a:ext cx="3030538" cy="234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17" descr="doors_gray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3313" y="2917825"/>
            <a:ext cx="2982912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4316413" y="3976688"/>
            <a:ext cx="80327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8376" name="TextBox 25"/>
          <p:cNvSpPr txBox="1">
            <a:spLocks noChangeArrowheads="1"/>
          </p:cNvSpPr>
          <p:nvPr/>
        </p:nvSpPr>
        <p:spPr bwMode="auto">
          <a:xfrm>
            <a:off x="2855913" y="5546725"/>
            <a:ext cx="52578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Căutăm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pixelii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cu </a:t>
            </a: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intensitatea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scăzută</a:t>
            </a:r>
            <a:endParaRPr lang="en-US" sz="2200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58377" name="TextBox 26"/>
          <p:cNvSpPr txBox="1">
            <a:spLocks noChangeArrowheads="1"/>
          </p:cNvSpPr>
          <p:nvPr/>
        </p:nvSpPr>
        <p:spPr bwMode="auto">
          <a:xfrm>
            <a:off x="5119688" y="5218113"/>
            <a:ext cx="36877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fg_pix = find(im &lt; 65);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346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dirty="0" err="1">
                <a:latin typeface="Times New Roman"/>
                <a:cs typeface="Times New Roman"/>
              </a:rPr>
              <a:t>Aplicarea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unui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prag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Imagine de </a:t>
            </a:r>
            <a:r>
              <a:rPr lang="en-US" sz="2400" dirty="0" err="1">
                <a:latin typeface="Times New Roman"/>
                <a:cs typeface="Times New Roman"/>
              </a:rPr>
              <a:t>intensitate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tonuri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gri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>
                <a:latin typeface="Times New Roman"/>
                <a:cs typeface="Times New Roman"/>
                <a:sym typeface="Wingdings" pitchFamily="2" charset="2"/>
              </a:rPr>
              <a:t></a:t>
            </a:r>
            <a:r>
              <a:rPr lang="en-US" sz="2400" dirty="0">
                <a:latin typeface="Times New Roman"/>
                <a:cs typeface="Times New Roman"/>
              </a:rPr>
              <a:t> imagine </a:t>
            </a:r>
            <a:r>
              <a:rPr lang="en-US" sz="2400" dirty="0" err="1">
                <a:latin typeface="Times New Roman"/>
                <a:cs typeface="Times New Roman"/>
              </a:rPr>
              <a:t>binară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59396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Exemplu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detectarea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pe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bază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culori</a:t>
            </a:r>
            <a:endParaRPr lang="en-US" sz="24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4316413" y="3976688"/>
            <a:ext cx="80327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9398" name="TextBox 25"/>
          <p:cNvSpPr txBox="1">
            <a:spLocks noChangeArrowheads="1"/>
          </p:cNvSpPr>
          <p:nvPr/>
        </p:nvSpPr>
        <p:spPr bwMode="auto">
          <a:xfrm>
            <a:off x="1451349" y="5984875"/>
            <a:ext cx="769265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Căutăm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pixeli cu o </a:t>
            </a: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anumită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nuanță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a </a:t>
            </a: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culorii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(</a:t>
            </a: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culoarea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pielii</a:t>
            </a:r>
            <a:r>
              <a:rPr lang="en-US" sz="22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).</a:t>
            </a:r>
          </a:p>
        </p:txBody>
      </p:sp>
      <p:pic>
        <p:nvPicPr>
          <p:cNvPr id="59399" name="Picture 8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5156200" y="2881313"/>
            <a:ext cx="3419475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0" name="Picture 10" descr="beatles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" y="2917825"/>
            <a:ext cx="3262313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01" name="TextBox 11"/>
          <p:cNvSpPr txBox="1">
            <a:spLocks noChangeArrowheads="1"/>
          </p:cNvSpPr>
          <p:nvPr/>
        </p:nvSpPr>
        <p:spPr bwMode="auto">
          <a:xfrm>
            <a:off x="5083175" y="5510213"/>
            <a:ext cx="42354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fg_pix = find(hue &gt; t1 &amp; hue &lt; t2);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334000" y="5029200"/>
            <a:ext cx="457200" cy="381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48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Distanța</a:t>
            </a:r>
            <a:r>
              <a:rPr lang="en-US" dirty="0">
                <a:latin typeface="Times New Roman"/>
                <a:cs typeface="Times New Roman"/>
              </a:rPr>
              <a:t> Chamfer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9362"/>
            <a:ext cx="8686800" cy="4525963"/>
          </a:xfrm>
        </p:spPr>
        <p:txBody>
          <a:bodyPr/>
          <a:lstStyle/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Distanța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medie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dintre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unui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template 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şi</a:t>
            </a:r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mulțime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(e.g. </a:t>
            </a:r>
            <a:r>
              <a:rPr lang="en-US" sz="2400" b="1" i="1" dirty="0" err="1">
                <a:latin typeface="Times New Roman"/>
                <a:cs typeface="Times New Roman"/>
              </a:rPr>
              <a:t>puncte</a:t>
            </a:r>
            <a:r>
              <a:rPr lang="en-US" sz="2400" b="1" i="1" dirty="0">
                <a:latin typeface="Times New Roman"/>
                <a:cs typeface="Times New Roman"/>
              </a:rPr>
              <a:t> cu </a:t>
            </a:r>
            <a:r>
              <a:rPr lang="en-US" sz="2400" b="1" i="1" dirty="0" err="1">
                <a:latin typeface="Times New Roman"/>
                <a:cs typeface="Times New Roman"/>
              </a:rPr>
              <a:t>intensitate</a:t>
            </a:r>
            <a:r>
              <a:rPr lang="en-US" sz="2400" b="1" i="1" dirty="0">
                <a:latin typeface="Times New Roman"/>
                <a:cs typeface="Times New Roman"/>
              </a:rPr>
              <a:t> = 0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anumite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caracteristici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dintr</a:t>
            </a:r>
            <a:r>
              <a:rPr lang="en-US" sz="2400" dirty="0">
                <a:latin typeface="Times New Roman"/>
                <a:cs typeface="Times New Roman"/>
              </a:rPr>
              <a:t>-o imagine I.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2716" t="40828" r="48572" b="43258"/>
          <a:stretch/>
        </p:blipFill>
        <p:spPr bwMode="auto">
          <a:xfrm>
            <a:off x="6127119" y="2084242"/>
            <a:ext cx="2761594" cy="1194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7316334" y="3012667"/>
            <a:ext cx="95629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71073" y="1876935"/>
            <a:ext cx="95629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8953" y="4275638"/>
            <a:ext cx="2640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template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70755" y="1856779"/>
            <a:ext cx="95629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6763" y="2724371"/>
            <a:ext cx="7693305" cy="3483676"/>
            <a:chOff x="146763" y="2724371"/>
            <a:chExt cx="7693305" cy="3483676"/>
          </a:xfrm>
        </p:grpSpPr>
        <p:sp>
          <p:nvSpPr>
            <p:cNvPr id="13" name="TextBox 12"/>
            <p:cNvSpPr txBox="1"/>
            <p:nvPr/>
          </p:nvSpPr>
          <p:spPr>
            <a:xfrm>
              <a:off x="1539725" y="3789803"/>
              <a:ext cx="618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mulțime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de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puncte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dintr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-o imagine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39726" y="4551803"/>
              <a:ext cx="487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mulțime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de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puncte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ale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unui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b="1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template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82471" y="5377050"/>
              <a:ext cx="62575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distanța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minimă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dintre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b="1" i="1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punctul</a:t>
              </a:r>
              <a:r>
                <a:rPr lang="en-US" sz="2400" b="1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t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şi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un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punct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din I</a:t>
              </a:r>
            </a:p>
            <a:p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(Manhattan, </a:t>
              </a:r>
              <a:r>
                <a:rPr lang="en-US" sz="24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Euclidiană</a:t>
              </a:r>
              <a:r>
                <a:rPr lang="en-US" sz="2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977" y="4655656"/>
              <a:ext cx="787400" cy="317500"/>
            </a:xfrm>
            <a:prstGeom prst="rect">
              <a:avLst/>
            </a:prstGeom>
          </p:spPr>
        </p:pic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93" y="3896353"/>
              <a:ext cx="685800" cy="3175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63" y="5430597"/>
              <a:ext cx="1422400" cy="469900"/>
            </a:xfrm>
            <a:prstGeom prst="rect">
              <a:avLst/>
            </a:prstGeom>
          </p:spPr>
        </p:pic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65" y="2724371"/>
              <a:ext cx="5082891" cy="103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42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9575E-6 -4.35719E-6 L 0.25759 -0.00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7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62049" y="13813"/>
            <a:ext cx="888195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err="1">
                <a:latin typeface="Times New Roman"/>
                <a:cs typeface="Times New Roman"/>
              </a:rPr>
              <a:t>Caz</a:t>
            </a:r>
            <a:r>
              <a:rPr lang="en-US" sz="4000" dirty="0">
                <a:latin typeface="Times New Roman"/>
                <a:cs typeface="Times New Roman"/>
              </a:rPr>
              <a:t> ideal: </a:t>
            </a:r>
            <a:r>
              <a:rPr lang="en-US" sz="4000" dirty="0" err="1">
                <a:latin typeface="Times New Roman"/>
                <a:cs typeface="Times New Roman"/>
              </a:rPr>
              <a:t>histograme</a:t>
            </a:r>
            <a:r>
              <a:rPr lang="en-US" sz="4000" dirty="0">
                <a:latin typeface="Times New Roman"/>
                <a:cs typeface="Times New Roman"/>
              </a:rPr>
              <a:t> de </a:t>
            </a:r>
            <a:r>
              <a:rPr lang="en-US" sz="4000" dirty="0" err="1">
                <a:latin typeface="Times New Roman"/>
                <a:cs typeface="Times New Roman"/>
              </a:rPr>
              <a:t>intensitate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bimodale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 l="35001" t="24786" r="35834" b="54770"/>
          <a:stretch>
            <a:fillRect/>
          </a:stretch>
        </p:blipFill>
        <p:spPr bwMode="auto">
          <a:xfrm>
            <a:off x="1219200" y="16764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 l="35834" t="55197" r="35834" b="22998"/>
          <a:stretch>
            <a:fillRect/>
          </a:stretch>
        </p:blipFill>
        <p:spPr bwMode="auto">
          <a:xfrm>
            <a:off x="1905000" y="4191000"/>
            <a:ext cx="5181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223000" y="2286000"/>
            <a:ext cx="2540000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cazul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ideal: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histogramă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bi-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modală</a:t>
            </a:r>
            <a:endParaRPr lang="en-US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  <a:p>
            <a:pPr algn="ctr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obiect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luminos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într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-un background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întunecat</a:t>
            </a:r>
            <a:endParaRPr lang="en-US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248400" y="4851399"/>
            <a:ext cx="2438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istograma</a:t>
            </a:r>
            <a:r>
              <a:rPr lang="en-US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observată</a:t>
            </a:r>
            <a:r>
              <a:rPr lang="en-US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conține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zgomot</a:t>
            </a:r>
            <a:endParaRPr lang="en-US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749" y="1935626"/>
            <a:ext cx="12827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frecvența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intensității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2723" y="4666733"/>
            <a:ext cx="12827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frecvența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Intensității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51397" y="2762578"/>
            <a:ext cx="1157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obiect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1286" y="3745934"/>
            <a:ext cx="18231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intensitate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2442" y="6199920"/>
            <a:ext cx="18231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intensitate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5386" y="4115266"/>
            <a:ext cx="7567614" cy="286232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283029" y="4399894"/>
            <a:ext cx="4223306" cy="1800026"/>
            <a:chOff x="2283029" y="4399894"/>
            <a:chExt cx="4223306" cy="1800026"/>
          </a:xfrm>
        </p:grpSpPr>
        <p:pic>
          <p:nvPicPr>
            <p:cNvPr id="4" name="Picture 3" descr="Screen shot 2014-10-28 at 1.59.30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68"/>
            <a:stretch/>
          </p:blipFill>
          <p:spPr>
            <a:xfrm>
              <a:off x="2283029" y="4399894"/>
              <a:ext cx="4127500" cy="155908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87092" y="5830588"/>
              <a:ext cx="1319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/>
                  <a:cs typeface="Times New Roman"/>
                </a:rPr>
                <a:t>zgomot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69347" y="4916587"/>
              <a:ext cx="900475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  </a:t>
              </a:r>
            </a:p>
            <a:p>
              <a:endParaRPr lang="en-US" dirty="0">
                <a:latin typeface="Times New Roman"/>
                <a:cs typeface="Times New Roman"/>
              </a:endParaRP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323" y="4995564"/>
              <a:ext cx="3048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23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Cazuri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puțin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ideale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18750" t="46338" r="59375" b="18228"/>
          <a:stretch>
            <a:fillRect/>
          </a:stretch>
        </p:blipFill>
        <p:spPr bwMode="auto">
          <a:xfrm>
            <a:off x="76200" y="2057400"/>
            <a:ext cx="2667000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4" cstate="print"/>
          <a:srcRect l="32083" t="48637" r="32083" b="13884"/>
          <a:stretch>
            <a:fillRect/>
          </a:stretch>
        </p:blipFill>
        <p:spPr bwMode="auto">
          <a:xfrm>
            <a:off x="5943600" y="2209800"/>
            <a:ext cx="3048000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3" cstate="print"/>
          <a:srcRect l="48125" t="46338" r="31250" b="18228"/>
          <a:stretch>
            <a:fillRect/>
          </a:stretch>
        </p:blipFill>
        <p:spPr bwMode="auto">
          <a:xfrm>
            <a:off x="3200400" y="2082800"/>
            <a:ext cx="2514600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" y="4329668"/>
            <a:ext cx="26190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distribuții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distincte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4578" y="4324403"/>
            <a:ext cx="51138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distribuții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se </a:t>
            </a:r>
            <a:r>
              <a:rPr lang="en-US" dirty="0" err="1">
                <a:latin typeface="Times New Roman"/>
                <a:cs typeface="Times New Roman"/>
              </a:rPr>
              <a:t>suprapun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38687" y="3155610"/>
            <a:ext cx="6422771" cy="1314975"/>
            <a:chOff x="1438687" y="3155610"/>
            <a:chExt cx="6422771" cy="1314975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746588" y="3835481"/>
              <a:ext cx="0" cy="4263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51996" y="3155610"/>
              <a:ext cx="0" cy="1106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785357" y="3476302"/>
              <a:ext cx="0" cy="6829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861458" y="3681545"/>
              <a:ext cx="0" cy="4197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38687" y="4101253"/>
              <a:ext cx="667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prag</a:t>
              </a:r>
              <a:endParaRPr lang="en-US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18662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Shapiro</a:t>
            </a:r>
          </a:p>
        </p:txBody>
      </p:sp>
    </p:spTree>
    <p:extLst>
      <p:ext uri="{BB962C8B-B14F-4D97-AF65-F5344CB8AC3E}">
        <p14:creationId xmlns:p14="http://schemas.microsoft.com/office/powerpoint/2010/main" val="62983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Probleme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5611813" cy="4525963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Ce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facem</a:t>
            </a:r>
            <a:r>
              <a:rPr lang="en-US" sz="2800" dirty="0">
                <a:latin typeface="Times New Roman"/>
                <a:cs typeface="Times New Roman"/>
              </a:rPr>
              <a:t> cu </a:t>
            </a:r>
            <a:r>
              <a:rPr lang="en-US" sz="2800" dirty="0" err="1">
                <a:latin typeface="Times New Roman"/>
                <a:cs typeface="Times New Roman"/>
              </a:rPr>
              <a:t>imaginile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binare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rezultate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cea</a:t>
            </a:r>
            <a:r>
              <a:rPr lang="en-US" sz="2800" dirty="0">
                <a:latin typeface="Times New Roman"/>
                <a:cs typeface="Times New Roman"/>
              </a:rPr>
              <a:t> din </a:t>
            </a:r>
            <a:r>
              <a:rPr lang="en-US" sz="2800" dirty="0" err="1">
                <a:latin typeface="Times New Roman"/>
                <a:cs typeface="Times New Roman"/>
              </a:rPr>
              <a:t>dreapta</a:t>
            </a:r>
            <a:r>
              <a:rPr lang="en-US" sz="2800" dirty="0">
                <a:latin typeface="Times New Roman"/>
                <a:cs typeface="Times New Roman"/>
              </a:rPr>
              <a:t>? </a:t>
            </a: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găuri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fragmente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foarte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mici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izolate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Cum </a:t>
            </a:r>
            <a:r>
              <a:rPr lang="en-US" sz="2800" dirty="0" err="1">
                <a:latin typeface="Times New Roman"/>
                <a:cs typeface="Times New Roman"/>
              </a:rPr>
              <a:t>delimităm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regiunile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interes</a:t>
            </a:r>
            <a:r>
              <a:rPr lang="en-US" sz="2800" dirty="0">
                <a:latin typeface="Times New Roman"/>
                <a:cs typeface="Times New Roman"/>
              </a:rPr>
              <a:t>?</a:t>
            </a: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numărăm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obiecte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calculăm</a:t>
            </a:r>
            <a:r>
              <a:rPr lang="en-US" sz="2400" dirty="0">
                <a:latin typeface="Times New Roman"/>
                <a:cs typeface="Times New Roman"/>
              </a:rPr>
              <a:t> diverse </a:t>
            </a:r>
            <a:r>
              <a:rPr lang="en-US" sz="2400" dirty="0" err="1">
                <a:latin typeface="Times New Roman"/>
                <a:cs typeface="Times New Roman"/>
              </a:rPr>
              <a:t>proprietăți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un </a:t>
            </a:r>
            <a:r>
              <a:rPr lang="en-US" sz="2400" dirty="0" err="1">
                <a:latin typeface="Times New Roman"/>
                <a:cs typeface="Times New Roman"/>
              </a:rPr>
              <a:t>obiect</a:t>
            </a:r>
            <a:endParaRPr lang="en-US" sz="2400" dirty="0">
              <a:latin typeface="Times New Roman"/>
              <a:cs typeface="Times New Roman"/>
            </a:endParaRPr>
          </a:p>
          <a:p>
            <a:pPr>
              <a:buFontTx/>
              <a:buNone/>
            </a:pP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4" name="Picture 3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6172200" y="3886200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464300" y="4105275"/>
            <a:ext cx="693738" cy="803275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616700" y="4835525"/>
            <a:ext cx="693738" cy="803275"/>
          </a:xfrm>
          <a:prstGeom prst="ellipse">
            <a:avLst/>
          </a:prstGeom>
          <a:noFill/>
          <a:ln w="38100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158038" y="3813175"/>
            <a:ext cx="693737" cy="8032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851775" y="4141788"/>
            <a:ext cx="693738" cy="803275"/>
          </a:xfrm>
          <a:prstGeom prst="ellipse">
            <a:avLst/>
          </a:prstGeom>
          <a:noFill/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9" name="Picture 8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6172200" y="1463675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6646863" y="2303462"/>
            <a:ext cx="1686396" cy="1277938"/>
            <a:chOff x="6646863" y="2303462"/>
            <a:chExt cx="1686396" cy="1277938"/>
          </a:xfrm>
        </p:grpSpPr>
        <p:cxnSp>
          <p:nvCxnSpPr>
            <p:cNvPr id="11" name="Straight Arrow Connector 10"/>
            <p:cNvCxnSpPr>
              <a:cxnSpLocks noChangeShapeType="1"/>
            </p:cNvCxnSpPr>
            <p:nvPr/>
          </p:nvCxnSpPr>
          <p:spPr bwMode="auto">
            <a:xfrm rot="5400000" flipH="1" flipV="1">
              <a:off x="6482557" y="3015456"/>
              <a:ext cx="730250" cy="401637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11"/>
            <p:cNvCxnSpPr>
              <a:cxnSpLocks noChangeShapeType="1"/>
            </p:cNvCxnSpPr>
            <p:nvPr/>
          </p:nvCxnSpPr>
          <p:spPr bwMode="auto">
            <a:xfrm flipH="1" flipV="1">
              <a:off x="8094934" y="2303462"/>
              <a:ext cx="238325" cy="1277938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/>
          <p:cNvGrpSpPr/>
          <p:nvPr/>
        </p:nvGrpSpPr>
        <p:grpSpPr>
          <a:xfrm>
            <a:off x="6318313" y="2420945"/>
            <a:ext cx="2532350" cy="1022350"/>
            <a:chOff x="6318313" y="2420945"/>
            <a:chExt cx="2532350" cy="1022350"/>
          </a:xfrm>
        </p:grpSpPr>
        <p:cxnSp>
          <p:nvCxnSpPr>
            <p:cNvPr id="18" name="Straight Arrow Connector 17"/>
            <p:cNvCxnSpPr>
              <a:cxnSpLocks noChangeShapeType="1"/>
            </p:cNvCxnSpPr>
            <p:nvPr/>
          </p:nvCxnSpPr>
          <p:spPr bwMode="auto">
            <a:xfrm rot="5400000" flipH="1" flipV="1">
              <a:off x="6008751" y="2730507"/>
              <a:ext cx="1022350" cy="403225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22" name="Straight Arrow Connector 21"/>
            <p:cNvCxnSpPr>
              <a:cxnSpLocks noChangeShapeType="1"/>
            </p:cNvCxnSpPr>
            <p:nvPr/>
          </p:nvCxnSpPr>
          <p:spPr bwMode="auto">
            <a:xfrm rot="16200000" flipV="1">
              <a:off x="8285514" y="2637540"/>
              <a:ext cx="766762" cy="363537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99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7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Operatori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morfologici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n-US" sz="2800" dirty="0" err="1">
                <a:latin typeface="Times New Roman"/>
                <a:cs typeface="Times New Roman"/>
              </a:rPr>
              <a:t>Schimbă</a:t>
            </a:r>
            <a:r>
              <a:rPr lang="en-US" sz="2800" dirty="0">
                <a:latin typeface="Times New Roman"/>
                <a:cs typeface="Times New Roman"/>
              </a:rPr>
              <a:t> forma </a:t>
            </a:r>
            <a:r>
              <a:rPr lang="en-US" sz="2800" dirty="0" err="1">
                <a:latin typeface="Times New Roman"/>
                <a:cs typeface="Times New Roman"/>
              </a:rPr>
              <a:t>regiunilor</a:t>
            </a:r>
            <a:r>
              <a:rPr lang="en-US" sz="2800" dirty="0">
                <a:latin typeface="Times New Roman"/>
                <a:cs typeface="Times New Roman"/>
              </a:rPr>
              <a:t> de foreground </a:t>
            </a:r>
            <a:r>
              <a:rPr lang="en-US" sz="2800" dirty="0" err="1">
                <a:latin typeface="Times New Roman"/>
                <a:cs typeface="Times New Roman"/>
              </a:rPr>
              <a:t>folosind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operații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intersecție</a:t>
            </a:r>
            <a:r>
              <a:rPr lang="en-US" sz="2800" dirty="0">
                <a:latin typeface="Times New Roman"/>
                <a:cs typeface="Times New Roman"/>
              </a:rPr>
              <a:t>/</a:t>
            </a:r>
            <a:r>
              <a:rPr lang="en-US" sz="2800" dirty="0" err="1">
                <a:latin typeface="Times New Roman"/>
                <a:cs typeface="Times New Roman"/>
              </a:rPr>
              <a:t>uniune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dintre</a:t>
            </a:r>
            <a:r>
              <a:rPr lang="en-US" sz="2800" dirty="0">
                <a:latin typeface="Times New Roman"/>
                <a:cs typeface="Times New Roman"/>
              </a:rPr>
              <a:t> un element structural </a:t>
            </a:r>
            <a:r>
              <a:rPr lang="en-US" sz="2800" dirty="0" err="1">
                <a:latin typeface="Times New Roman"/>
                <a:cs typeface="Times New Roman"/>
              </a:rPr>
              <a:t>şi</a:t>
            </a:r>
            <a:r>
              <a:rPr lang="en-US" sz="2800" dirty="0">
                <a:latin typeface="Times New Roman"/>
                <a:cs typeface="Times New Roman"/>
              </a:rPr>
              <a:t> o imagine </a:t>
            </a:r>
            <a:r>
              <a:rPr lang="en-US" sz="2800" dirty="0" err="1">
                <a:latin typeface="Times New Roman"/>
                <a:cs typeface="Times New Roman"/>
              </a:rPr>
              <a:t>binară</a:t>
            </a:r>
            <a:r>
              <a:rPr lang="en-US" sz="2800" dirty="0">
                <a:latin typeface="Times New Roman"/>
                <a:cs typeface="Times New Roman"/>
              </a:rPr>
              <a:t>.</a:t>
            </a:r>
          </a:p>
          <a:p>
            <a:pPr algn="just" eaLnBrk="1" hangingPunct="1"/>
            <a:endParaRPr lang="en-US" sz="1000" dirty="0">
              <a:latin typeface="Times New Roman"/>
              <a:cs typeface="Times New Roman"/>
            </a:endParaRPr>
          </a:p>
          <a:p>
            <a:pPr algn="just" eaLnBrk="1" hangingPunct="1"/>
            <a:r>
              <a:rPr lang="en-US" sz="2800" dirty="0" err="1">
                <a:latin typeface="Times New Roman"/>
                <a:cs typeface="Times New Roman"/>
              </a:rPr>
              <a:t>Eliminăm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efectele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nedorite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rezultate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în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urma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aplicării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unui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prag</a:t>
            </a:r>
            <a:endParaRPr lang="en-US" sz="2800" dirty="0">
              <a:latin typeface="Times New Roman"/>
              <a:cs typeface="Times New Roman"/>
            </a:endParaRPr>
          </a:p>
          <a:p>
            <a:pPr algn="just" eaLnBrk="1" hangingPunct="1"/>
            <a:endParaRPr lang="en-US" sz="1000" dirty="0">
              <a:latin typeface="Times New Roman"/>
              <a:cs typeface="Times New Roman"/>
            </a:endParaRPr>
          </a:p>
          <a:p>
            <a:pPr algn="just" eaLnBrk="1" hangingPunct="1"/>
            <a:r>
              <a:rPr lang="en-US" sz="2800" dirty="0" err="1">
                <a:latin typeface="Times New Roman"/>
                <a:cs typeface="Times New Roman"/>
              </a:rPr>
              <a:t>Operatorii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bază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</a:p>
          <a:p>
            <a:pPr lvl="1" algn="just" eaLnBrk="1" hangingPunct="1"/>
            <a:r>
              <a:rPr lang="en-US" dirty="0" err="1">
                <a:latin typeface="Times New Roman"/>
                <a:cs typeface="Times New Roman"/>
              </a:rPr>
              <a:t>Dilatare</a:t>
            </a:r>
            <a:endParaRPr lang="en-US" dirty="0">
              <a:latin typeface="Times New Roman"/>
              <a:cs typeface="Times New Roman"/>
            </a:endParaRPr>
          </a:p>
          <a:p>
            <a:pPr lvl="1" algn="just" eaLnBrk="1" hangingPunct="1"/>
            <a:r>
              <a:rPr lang="en-US" dirty="0" err="1">
                <a:latin typeface="Times New Roman"/>
                <a:cs typeface="Times New Roman"/>
              </a:rPr>
              <a:t>Eroziune</a:t>
            </a:r>
            <a:endParaRPr lang="en-US" dirty="0">
              <a:latin typeface="Times New Roman"/>
              <a:cs typeface="Times New Roman"/>
            </a:endParaRPr>
          </a:p>
          <a:p>
            <a:pPr algn="just" eaLnBrk="1" hangingPunct="1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125499" y="6577118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6241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Dilatare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Măreşte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componentele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conexe</a:t>
            </a:r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Adaugă</a:t>
            </a:r>
            <a:r>
              <a:rPr lang="en-US" sz="2800" dirty="0">
                <a:latin typeface="Times New Roman"/>
                <a:cs typeface="Times New Roman"/>
              </a:rPr>
              <a:t> pixeli </a:t>
            </a:r>
            <a:r>
              <a:rPr lang="en-US" sz="2800" dirty="0" err="1">
                <a:latin typeface="Times New Roman"/>
                <a:cs typeface="Times New Roman"/>
              </a:rPr>
              <a:t>albi</a:t>
            </a:r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Umple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găurile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9636" name="Text Box 5"/>
          <p:cNvSpPr txBox="1">
            <a:spLocks noChangeArrowheads="1"/>
          </p:cNvSpPr>
          <p:nvPr/>
        </p:nvSpPr>
        <p:spPr bwMode="auto">
          <a:xfrm>
            <a:off x="1797050" y="576580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Înainte</a:t>
            </a:r>
            <a:r>
              <a:rPr lang="en-US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de 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dilatare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69637" name="Text Box 6"/>
          <p:cNvSpPr txBox="1">
            <a:spLocks noChangeArrowheads="1"/>
          </p:cNvSpPr>
          <p:nvPr/>
        </p:nvSpPr>
        <p:spPr bwMode="auto">
          <a:xfrm>
            <a:off x="5791200" y="5761038"/>
            <a:ext cx="2133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După</a:t>
            </a:r>
            <a:r>
              <a:rPr lang="en-US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dilatare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69638" name="Picture 10" descr="beatles_eroded.jpg"/>
          <p:cNvPicPr>
            <a:picLocks noChangeAspect="1"/>
          </p:cNvPicPr>
          <p:nvPr/>
        </p:nvPicPr>
        <p:blipFill>
          <a:blip r:embed="rId3" cstate="print"/>
          <a:srcRect l="10078" t="4237" r="10561" b="8881"/>
          <a:stretch>
            <a:fillRect/>
          </a:stretch>
        </p:blipFill>
        <p:spPr bwMode="auto">
          <a:xfrm>
            <a:off x="920750" y="2917825"/>
            <a:ext cx="3505200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9" name="Picture 8" descr="beatles_dilated.jpg"/>
          <p:cNvPicPr>
            <a:picLocks noChangeAspect="1"/>
          </p:cNvPicPr>
          <p:nvPr/>
        </p:nvPicPr>
        <p:blipFill>
          <a:blip r:embed="rId4" cstate="print"/>
          <a:srcRect l="10153" t="4642" r="10005" b="9140"/>
          <a:stretch>
            <a:fillRect/>
          </a:stretch>
        </p:blipFill>
        <p:spPr bwMode="auto">
          <a:xfrm>
            <a:off x="4645025" y="2933700"/>
            <a:ext cx="3578225" cy="280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0793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0" descr="beatles_erode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9900" y="2771775"/>
            <a:ext cx="4668838" cy="338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Eroziune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201738"/>
            <a:ext cx="8229600" cy="189865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Micşorează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componentele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conexe</a:t>
            </a:r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Elimină</a:t>
            </a:r>
            <a:r>
              <a:rPr lang="en-US" sz="2800" dirty="0">
                <a:latin typeface="Times New Roman"/>
                <a:cs typeface="Times New Roman"/>
              </a:rPr>
              <a:t> pixeli </a:t>
            </a:r>
            <a:r>
              <a:rPr lang="en-US" sz="2800" dirty="0" err="1">
                <a:latin typeface="Times New Roman"/>
                <a:cs typeface="Times New Roman"/>
              </a:rPr>
              <a:t>albi</a:t>
            </a:r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Elimină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fragmentele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mici</a:t>
            </a:r>
            <a:r>
              <a:rPr lang="en-US" sz="2800" dirty="0">
                <a:latin typeface="Times New Roman"/>
                <a:cs typeface="Times New Roman"/>
              </a:rPr>
              <a:t>, </a:t>
            </a:r>
            <a:r>
              <a:rPr lang="en-US" sz="2800" dirty="0" err="1">
                <a:latin typeface="Times New Roman"/>
                <a:cs typeface="Times New Roman"/>
              </a:rPr>
              <a:t>zgomot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70661" name="Text Box 6"/>
          <p:cNvSpPr txBox="1">
            <a:spLocks noChangeArrowheads="1"/>
          </p:cNvSpPr>
          <p:nvPr/>
        </p:nvSpPr>
        <p:spPr bwMode="auto">
          <a:xfrm>
            <a:off x="1833562" y="5829300"/>
            <a:ext cx="23102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Înaint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eroziune</a:t>
            </a:r>
            <a:endParaRPr lang="en-US" b="1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0662" name="Text Box 7"/>
          <p:cNvSpPr txBox="1">
            <a:spLocks noChangeArrowheads="1"/>
          </p:cNvSpPr>
          <p:nvPr/>
        </p:nvSpPr>
        <p:spPr bwMode="auto">
          <a:xfrm>
            <a:off x="5813425" y="582930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După</a:t>
            </a:r>
            <a:r>
              <a:rPr lang="en-US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eroziune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70663" name="Picture 19" descr="maskout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" y="2906713"/>
            <a:ext cx="3719513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8612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Elemente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structurale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113" y="1274763"/>
            <a:ext cx="8229600" cy="45259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dirty="0" err="1">
                <a:latin typeface="Times New Roman"/>
                <a:cs typeface="Times New Roman"/>
              </a:rPr>
              <a:t>Măşti</a:t>
            </a:r>
            <a:r>
              <a:rPr lang="en-US" sz="2800" b="1" dirty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de diverse </a:t>
            </a:r>
            <a:r>
              <a:rPr lang="en-US" sz="2800" dirty="0" err="1">
                <a:latin typeface="Times New Roman"/>
                <a:cs typeface="Times New Roman"/>
              </a:rPr>
              <a:t>forme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şi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dimensiuni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folosite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operatori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morfologici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</a:p>
          <a:p>
            <a:pPr eaLnBrk="1" hangingPunct="1"/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Suprapunem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masca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peste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imaginea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binară</a:t>
            </a:r>
            <a:r>
              <a:rPr lang="en-US" sz="2800" dirty="0">
                <a:latin typeface="Times New Roman"/>
                <a:cs typeface="Times New Roman"/>
              </a:rPr>
              <a:t> (un </a:t>
            </a:r>
            <a:r>
              <a:rPr lang="en-US" sz="2800" dirty="0" err="1">
                <a:latin typeface="Times New Roman"/>
                <a:cs typeface="Times New Roman"/>
              </a:rPr>
              <a:t>fel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corelație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  <a:p>
            <a:pPr eaLnBrk="1" hangingPunct="1"/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 l="47258" t="31004" r="47951" b="61157"/>
          <a:stretch>
            <a:fillRect/>
          </a:stretch>
        </p:blipFill>
        <p:spPr bwMode="auto">
          <a:xfrm>
            <a:off x="3001963" y="2552700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4"/>
          <p:cNvPicPr>
            <a:picLocks noChangeAspect="1" noChangeArrowheads="1"/>
          </p:cNvPicPr>
          <p:nvPr/>
        </p:nvPicPr>
        <p:blipFill>
          <a:blip r:embed="rId3" cstate="print"/>
          <a:srcRect l="41667" t="30991" r="53375" b="61157"/>
          <a:stretch>
            <a:fillRect/>
          </a:stretch>
        </p:blipFill>
        <p:spPr bwMode="auto">
          <a:xfrm>
            <a:off x="1468438" y="2552700"/>
            <a:ext cx="906462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82859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(1D)</a:t>
            </a:r>
          </a:p>
        </p:txBody>
      </p:sp>
      <p:graphicFrame>
        <p:nvGraphicFramePr>
          <p:cNvPr id="16179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692663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821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013876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310785" y="3225800"/>
            <a:ext cx="1828800" cy="584200"/>
            <a:chOff x="2895600" y="3225800"/>
            <a:chExt cx="1828800" cy="584200"/>
          </a:xfrm>
        </p:grpSpPr>
        <p:sp>
          <p:nvSpPr>
            <p:cNvPr id="73782" name="Rectangle 55"/>
            <p:cNvSpPr>
              <a:spLocks noChangeArrowheads="1"/>
            </p:cNvSpPr>
            <p:nvPr/>
          </p:nvSpPr>
          <p:spPr bwMode="auto">
            <a:xfrm>
              <a:off x="4114800" y="3225800"/>
              <a:ext cx="6096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3783" name="Rectangle 56"/>
            <p:cNvSpPr>
              <a:spLocks noChangeArrowheads="1"/>
            </p:cNvSpPr>
            <p:nvPr/>
          </p:nvSpPr>
          <p:spPr bwMode="auto">
            <a:xfrm>
              <a:off x="3505200" y="3225800"/>
              <a:ext cx="6096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3784" name="Rectangle 57"/>
            <p:cNvSpPr>
              <a:spLocks noChangeArrowheads="1"/>
            </p:cNvSpPr>
            <p:nvPr/>
          </p:nvSpPr>
          <p:spPr bwMode="auto">
            <a:xfrm>
              <a:off x="2895600" y="3225800"/>
              <a:ext cx="6096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3785" name="Line 58"/>
            <p:cNvSpPr>
              <a:spLocks noChangeShapeType="1"/>
            </p:cNvSpPr>
            <p:nvPr/>
          </p:nvSpPr>
          <p:spPr bwMode="auto">
            <a:xfrm>
              <a:off x="2895600" y="3225800"/>
              <a:ext cx="18288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3786" name="Line 59"/>
            <p:cNvSpPr>
              <a:spLocks noChangeShapeType="1"/>
            </p:cNvSpPr>
            <p:nvPr/>
          </p:nvSpPr>
          <p:spPr bwMode="auto">
            <a:xfrm>
              <a:off x="2895600" y="3810000"/>
              <a:ext cx="18288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3787" name="Line 60"/>
            <p:cNvSpPr>
              <a:spLocks noChangeShapeType="1"/>
            </p:cNvSpPr>
            <p:nvPr/>
          </p:nvSpPr>
          <p:spPr bwMode="auto">
            <a:xfrm>
              <a:off x="2895600" y="3225800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3788" name="Line 61"/>
            <p:cNvSpPr>
              <a:spLocks noChangeShapeType="1"/>
            </p:cNvSpPr>
            <p:nvPr/>
          </p:nvSpPr>
          <p:spPr bwMode="auto">
            <a:xfrm>
              <a:off x="3505200" y="3225800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3789" name="Line 62"/>
            <p:cNvSpPr>
              <a:spLocks noChangeShapeType="1"/>
            </p:cNvSpPr>
            <p:nvPr/>
          </p:nvSpPr>
          <p:spPr bwMode="auto">
            <a:xfrm>
              <a:off x="4114800" y="3225800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3790" name="Line 63"/>
            <p:cNvSpPr>
              <a:spLocks noChangeShapeType="1"/>
            </p:cNvSpPr>
            <p:nvPr/>
          </p:nvSpPr>
          <p:spPr bwMode="auto">
            <a:xfrm>
              <a:off x="4724400" y="3225800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73791" name="AutoShape 65"/>
          <p:cNvSpPr>
            <a:spLocks noChangeArrowheads="1"/>
          </p:cNvSpPr>
          <p:nvPr/>
        </p:nvSpPr>
        <p:spPr bwMode="auto">
          <a:xfrm>
            <a:off x="3013294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1" name="AutoShape 64"/>
          <p:cNvSpPr>
            <a:spLocks noChangeArrowheads="1"/>
          </p:cNvSpPr>
          <p:nvPr/>
        </p:nvSpPr>
        <p:spPr bwMode="auto">
          <a:xfrm>
            <a:off x="3013294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2" name="AutoShape 64"/>
          <p:cNvSpPr>
            <a:spLocks noChangeArrowheads="1"/>
          </p:cNvSpPr>
          <p:nvPr/>
        </p:nvSpPr>
        <p:spPr bwMode="auto">
          <a:xfrm>
            <a:off x="3596821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90" y="3323388"/>
            <a:ext cx="3632200" cy="469900"/>
          </a:xfrm>
          <a:prstGeom prst="rect">
            <a:avLst/>
          </a:prstGeom>
        </p:spPr>
      </p:pic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369775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graphicFrame>
        <p:nvGraphicFramePr>
          <p:cNvPr id="16179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814398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821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210949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782" name="Rectangle 55"/>
          <p:cNvSpPr>
            <a:spLocks noChangeArrowheads="1"/>
          </p:cNvSpPr>
          <p:nvPr/>
        </p:nvSpPr>
        <p:spPr bwMode="auto">
          <a:xfrm>
            <a:off x="41148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1</a:t>
            </a:r>
          </a:p>
        </p:txBody>
      </p:sp>
      <p:sp>
        <p:nvSpPr>
          <p:cNvPr id="73783" name="Rectangle 56"/>
          <p:cNvSpPr>
            <a:spLocks noChangeArrowheads="1"/>
          </p:cNvSpPr>
          <p:nvPr/>
        </p:nvSpPr>
        <p:spPr bwMode="auto">
          <a:xfrm>
            <a:off x="35052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1</a:t>
            </a:r>
          </a:p>
        </p:txBody>
      </p:sp>
      <p:sp>
        <p:nvSpPr>
          <p:cNvPr id="73784" name="Rectangle 57"/>
          <p:cNvSpPr>
            <a:spLocks noChangeArrowheads="1"/>
          </p:cNvSpPr>
          <p:nvPr/>
        </p:nvSpPr>
        <p:spPr bwMode="auto">
          <a:xfrm>
            <a:off x="28956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1</a:t>
            </a:r>
          </a:p>
        </p:txBody>
      </p:sp>
      <p:sp>
        <p:nvSpPr>
          <p:cNvPr id="73785" name="Line 58"/>
          <p:cNvSpPr>
            <a:spLocks noChangeShapeType="1"/>
          </p:cNvSpPr>
          <p:nvPr/>
        </p:nvSpPr>
        <p:spPr bwMode="auto">
          <a:xfrm>
            <a:off x="2895600" y="3225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3786" name="Line 59"/>
          <p:cNvSpPr>
            <a:spLocks noChangeShapeType="1"/>
          </p:cNvSpPr>
          <p:nvPr/>
        </p:nvSpPr>
        <p:spPr bwMode="auto">
          <a:xfrm>
            <a:off x="2895600" y="3810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3787" name="Line 60"/>
          <p:cNvSpPr>
            <a:spLocks noChangeShapeType="1"/>
          </p:cNvSpPr>
          <p:nvPr/>
        </p:nvSpPr>
        <p:spPr bwMode="auto">
          <a:xfrm>
            <a:off x="28956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3788" name="Line 61"/>
          <p:cNvSpPr>
            <a:spLocks noChangeShapeType="1"/>
          </p:cNvSpPr>
          <p:nvPr/>
        </p:nvSpPr>
        <p:spPr bwMode="auto">
          <a:xfrm>
            <a:off x="35052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3789" name="Line 62"/>
          <p:cNvSpPr>
            <a:spLocks noChangeShapeType="1"/>
          </p:cNvSpPr>
          <p:nvPr/>
        </p:nvSpPr>
        <p:spPr bwMode="auto">
          <a:xfrm>
            <a:off x="41148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3790" name="Line 63"/>
          <p:cNvSpPr>
            <a:spLocks noChangeShapeType="1"/>
          </p:cNvSpPr>
          <p:nvPr/>
        </p:nvSpPr>
        <p:spPr bwMode="auto">
          <a:xfrm>
            <a:off x="47244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3791" name="AutoShape 65"/>
          <p:cNvSpPr>
            <a:spLocks noChangeArrowheads="1"/>
          </p:cNvSpPr>
          <p:nvPr/>
        </p:nvSpPr>
        <p:spPr bwMode="auto">
          <a:xfrm>
            <a:off x="3581400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8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155557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graphicFrame>
        <p:nvGraphicFramePr>
          <p:cNvPr id="12493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987677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957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2037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505200" y="2667000"/>
            <a:ext cx="1828800" cy="1905000"/>
            <a:chOff x="1824" y="1680"/>
            <a:chExt cx="1152" cy="1200"/>
          </a:xfrm>
        </p:grpSpPr>
        <p:sp>
          <p:nvSpPr>
            <p:cNvPr id="74807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4808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4809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4810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4811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4812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4813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4814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4815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4816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4817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94817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9"/>
          <p:cNvGrpSpPr>
            <a:grpSpLocks/>
          </p:cNvGrpSpPr>
          <p:nvPr/>
        </p:nvGrpSpPr>
        <p:grpSpPr bwMode="auto">
          <a:xfrm>
            <a:off x="2819400" y="2286000"/>
            <a:ext cx="2954338" cy="2352675"/>
            <a:chOff x="636" y="2339"/>
            <a:chExt cx="1861" cy="1482"/>
          </a:xfrm>
        </p:grpSpPr>
        <p:sp>
          <p:nvSpPr>
            <p:cNvPr id="5" name="Rectangle 150"/>
            <p:cNvSpPr>
              <a:spLocks noChangeArrowheads="1"/>
            </p:cNvSpPr>
            <p:nvPr/>
          </p:nvSpPr>
          <p:spPr bwMode="auto">
            <a:xfrm>
              <a:off x="65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Text Box 151"/>
            <p:cNvSpPr txBox="1">
              <a:spLocks noChangeArrowheads="1"/>
            </p:cNvSpPr>
            <p:nvPr/>
          </p:nvSpPr>
          <p:spPr bwMode="auto">
            <a:xfrm>
              <a:off x="66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152"/>
            <p:cNvSpPr>
              <a:spLocks noChangeArrowheads="1"/>
            </p:cNvSpPr>
            <p:nvPr/>
          </p:nvSpPr>
          <p:spPr bwMode="auto">
            <a:xfrm>
              <a:off x="65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Text Box 153"/>
            <p:cNvSpPr txBox="1">
              <a:spLocks noChangeArrowheads="1"/>
            </p:cNvSpPr>
            <p:nvPr/>
          </p:nvSpPr>
          <p:spPr bwMode="auto">
            <a:xfrm>
              <a:off x="66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874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Text Box 155"/>
            <p:cNvSpPr txBox="1">
              <a:spLocks noChangeArrowheads="1"/>
            </p:cNvSpPr>
            <p:nvPr/>
          </p:nvSpPr>
          <p:spPr bwMode="auto">
            <a:xfrm>
              <a:off x="888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Rectangle 156"/>
            <p:cNvSpPr>
              <a:spLocks noChangeArrowheads="1"/>
            </p:cNvSpPr>
            <p:nvPr/>
          </p:nvSpPr>
          <p:spPr bwMode="auto">
            <a:xfrm>
              <a:off x="874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Text Box 157"/>
            <p:cNvSpPr txBox="1">
              <a:spLocks noChangeArrowheads="1"/>
            </p:cNvSpPr>
            <p:nvPr/>
          </p:nvSpPr>
          <p:spPr bwMode="auto">
            <a:xfrm>
              <a:off x="888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Rectangle 158"/>
            <p:cNvSpPr>
              <a:spLocks noChangeArrowheads="1"/>
            </p:cNvSpPr>
            <p:nvPr/>
          </p:nvSpPr>
          <p:spPr bwMode="auto">
            <a:xfrm>
              <a:off x="109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" name="Text Box 159"/>
            <p:cNvSpPr txBox="1">
              <a:spLocks noChangeArrowheads="1"/>
            </p:cNvSpPr>
            <p:nvPr/>
          </p:nvSpPr>
          <p:spPr bwMode="auto">
            <a:xfrm>
              <a:off x="111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Rectangle 160"/>
            <p:cNvSpPr>
              <a:spLocks noChangeArrowheads="1"/>
            </p:cNvSpPr>
            <p:nvPr/>
          </p:nvSpPr>
          <p:spPr bwMode="auto">
            <a:xfrm>
              <a:off x="109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Text Box 161"/>
            <p:cNvSpPr txBox="1">
              <a:spLocks noChangeArrowheads="1"/>
            </p:cNvSpPr>
            <p:nvPr/>
          </p:nvSpPr>
          <p:spPr bwMode="auto">
            <a:xfrm>
              <a:off x="111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62"/>
            <p:cNvSpPr>
              <a:spLocks noChangeArrowheads="1"/>
            </p:cNvSpPr>
            <p:nvPr/>
          </p:nvSpPr>
          <p:spPr bwMode="auto">
            <a:xfrm>
              <a:off x="65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Text Box 163"/>
            <p:cNvSpPr txBox="1">
              <a:spLocks noChangeArrowheads="1"/>
            </p:cNvSpPr>
            <p:nvPr/>
          </p:nvSpPr>
          <p:spPr bwMode="auto">
            <a:xfrm>
              <a:off x="66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64"/>
            <p:cNvSpPr>
              <a:spLocks noChangeArrowheads="1"/>
            </p:cNvSpPr>
            <p:nvPr/>
          </p:nvSpPr>
          <p:spPr bwMode="auto">
            <a:xfrm>
              <a:off x="87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Text Box 165"/>
            <p:cNvSpPr txBox="1">
              <a:spLocks noChangeArrowheads="1"/>
            </p:cNvSpPr>
            <p:nvPr/>
          </p:nvSpPr>
          <p:spPr bwMode="auto">
            <a:xfrm>
              <a:off x="88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Rectangle 166"/>
            <p:cNvSpPr>
              <a:spLocks noChangeArrowheads="1"/>
            </p:cNvSpPr>
            <p:nvPr/>
          </p:nvSpPr>
          <p:spPr bwMode="auto">
            <a:xfrm>
              <a:off x="109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Text Box 167"/>
            <p:cNvSpPr txBox="1">
              <a:spLocks noChangeArrowheads="1"/>
            </p:cNvSpPr>
            <p:nvPr/>
          </p:nvSpPr>
          <p:spPr bwMode="auto">
            <a:xfrm>
              <a:off x="111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" name="Rectangle 168"/>
            <p:cNvSpPr>
              <a:spLocks noChangeArrowheads="1"/>
            </p:cNvSpPr>
            <p:nvPr/>
          </p:nvSpPr>
          <p:spPr bwMode="auto">
            <a:xfrm>
              <a:off x="133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Text Box 169"/>
            <p:cNvSpPr txBox="1">
              <a:spLocks noChangeArrowheads="1"/>
            </p:cNvSpPr>
            <p:nvPr/>
          </p:nvSpPr>
          <p:spPr bwMode="auto">
            <a:xfrm>
              <a:off x="134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Rectangle 170"/>
            <p:cNvSpPr>
              <a:spLocks noChangeArrowheads="1"/>
            </p:cNvSpPr>
            <p:nvPr/>
          </p:nvSpPr>
          <p:spPr bwMode="auto">
            <a:xfrm>
              <a:off x="133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Text Box 171"/>
            <p:cNvSpPr txBox="1">
              <a:spLocks noChangeArrowheads="1"/>
            </p:cNvSpPr>
            <p:nvPr/>
          </p:nvSpPr>
          <p:spPr bwMode="auto">
            <a:xfrm>
              <a:off x="134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7" name="Rectangle 172"/>
            <p:cNvSpPr>
              <a:spLocks noChangeArrowheads="1"/>
            </p:cNvSpPr>
            <p:nvPr/>
          </p:nvSpPr>
          <p:spPr bwMode="auto">
            <a:xfrm>
              <a:off x="133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8" name="Text Box 173"/>
            <p:cNvSpPr txBox="1">
              <a:spLocks noChangeArrowheads="1"/>
            </p:cNvSpPr>
            <p:nvPr/>
          </p:nvSpPr>
          <p:spPr bwMode="auto">
            <a:xfrm>
              <a:off x="134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9" name="Rectangle 174"/>
            <p:cNvSpPr>
              <a:spLocks noChangeArrowheads="1"/>
            </p:cNvSpPr>
            <p:nvPr/>
          </p:nvSpPr>
          <p:spPr bwMode="auto">
            <a:xfrm>
              <a:off x="1562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" name="Text Box 175"/>
            <p:cNvSpPr txBox="1">
              <a:spLocks noChangeArrowheads="1"/>
            </p:cNvSpPr>
            <p:nvPr/>
          </p:nvSpPr>
          <p:spPr bwMode="auto">
            <a:xfrm>
              <a:off x="1576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1" name="Rectangle 176"/>
            <p:cNvSpPr>
              <a:spLocks noChangeArrowheads="1"/>
            </p:cNvSpPr>
            <p:nvPr/>
          </p:nvSpPr>
          <p:spPr bwMode="auto">
            <a:xfrm>
              <a:off x="1562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2" name="Text Box 177"/>
            <p:cNvSpPr txBox="1">
              <a:spLocks noChangeArrowheads="1"/>
            </p:cNvSpPr>
            <p:nvPr/>
          </p:nvSpPr>
          <p:spPr bwMode="auto">
            <a:xfrm>
              <a:off x="1576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3" name="Rectangle 178"/>
            <p:cNvSpPr>
              <a:spLocks noChangeArrowheads="1"/>
            </p:cNvSpPr>
            <p:nvPr/>
          </p:nvSpPr>
          <p:spPr bwMode="auto">
            <a:xfrm>
              <a:off x="1562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Text Box 179"/>
            <p:cNvSpPr txBox="1">
              <a:spLocks noChangeArrowheads="1"/>
            </p:cNvSpPr>
            <p:nvPr/>
          </p:nvSpPr>
          <p:spPr bwMode="auto">
            <a:xfrm>
              <a:off x="1576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5" name="Rectangle 180"/>
            <p:cNvSpPr>
              <a:spLocks noChangeArrowheads="1"/>
            </p:cNvSpPr>
            <p:nvPr/>
          </p:nvSpPr>
          <p:spPr bwMode="auto">
            <a:xfrm>
              <a:off x="65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6" name="Text Box 181"/>
            <p:cNvSpPr txBox="1">
              <a:spLocks noChangeArrowheads="1"/>
            </p:cNvSpPr>
            <p:nvPr/>
          </p:nvSpPr>
          <p:spPr bwMode="auto">
            <a:xfrm>
              <a:off x="66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7" name="Rectangle 182"/>
            <p:cNvSpPr>
              <a:spLocks noChangeArrowheads="1"/>
            </p:cNvSpPr>
            <p:nvPr/>
          </p:nvSpPr>
          <p:spPr bwMode="auto">
            <a:xfrm>
              <a:off x="874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8" name="Text Box 183"/>
            <p:cNvSpPr txBox="1">
              <a:spLocks noChangeArrowheads="1"/>
            </p:cNvSpPr>
            <p:nvPr/>
          </p:nvSpPr>
          <p:spPr bwMode="auto">
            <a:xfrm>
              <a:off x="888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9" name="Rectangle 184"/>
            <p:cNvSpPr>
              <a:spLocks noChangeArrowheads="1"/>
            </p:cNvSpPr>
            <p:nvPr/>
          </p:nvSpPr>
          <p:spPr bwMode="auto">
            <a:xfrm>
              <a:off x="109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0" name="Text Box 185"/>
            <p:cNvSpPr txBox="1">
              <a:spLocks noChangeArrowheads="1"/>
            </p:cNvSpPr>
            <p:nvPr/>
          </p:nvSpPr>
          <p:spPr bwMode="auto">
            <a:xfrm>
              <a:off x="111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1" name="Rectangle 186"/>
            <p:cNvSpPr>
              <a:spLocks noChangeArrowheads="1"/>
            </p:cNvSpPr>
            <p:nvPr/>
          </p:nvSpPr>
          <p:spPr bwMode="auto">
            <a:xfrm>
              <a:off x="133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 Box 187"/>
            <p:cNvSpPr txBox="1">
              <a:spLocks noChangeArrowheads="1"/>
            </p:cNvSpPr>
            <p:nvPr/>
          </p:nvSpPr>
          <p:spPr bwMode="auto">
            <a:xfrm>
              <a:off x="134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Rectangle 188"/>
            <p:cNvSpPr>
              <a:spLocks noChangeArrowheads="1"/>
            </p:cNvSpPr>
            <p:nvPr/>
          </p:nvSpPr>
          <p:spPr bwMode="auto">
            <a:xfrm>
              <a:off x="1562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Text Box 189"/>
            <p:cNvSpPr txBox="1">
              <a:spLocks noChangeArrowheads="1"/>
            </p:cNvSpPr>
            <p:nvPr/>
          </p:nvSpPr>
          <p:spPr bwMode="auto">
            <a:xfrm>
              <a:off x="1576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5" name="Rectangle 190"/>
            <p:cNvSpPr>
              <a:spLocks noChangeArrowheads="1"/>
            </p:cNvSpPr>
            <p:nvPr/>
          </p:nvSpPr>
          <p:spPr bwMode="auto">
            <a:xfrm>
              <a:off x="65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Text Box 191"/>
            <p:cNvSpPr txBox="1">
              <a:spLocks noChangeArrowheads="1"/>
            </p:cNvSpPr>
            <p:nvPr/>
          </p:nvSpPr>
          <p:spPr bwMode="auto">
            <a:xfrm>
              <a:off x="66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Rectangle 192"/>
            <p:cNvSpPr>
              <a:spLocks noChangeArrowheads="1"/>
            </p:cNvSpPr>
            <p:nvPr/>
          </p:nvSpPr>
          <p:spPr bwMode="auto">
            <a:xfrm>
              <a:off x="874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8" name="Text Box 193"/>
            <p:cNvSpPr txBox="1">
              <a:spLocks noChangeArrowheads="1"/>
            </p:cNvSpPr>
            <p:nvPr/>
          </p:nvSpPr>
          <p:spPr bwMode="auto">
            <a:xfrm>
              <a:off x="88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9" name="Rectangle 194"/>
            <p:cNvSpPr>
              <a:spLocks noChangeArrowheads="1"/>
            </p:cNvSpPr>
            <p:nvPr/>
          </p:nvSpPr>
          <p:spPr bwMode="auto">
            <a:xfrm>
              <a:off x="1098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0" name="Text Box 195"/>
            <p:cNvSpPr txBox="1">
              <a:spLocks noChangeArrowheads="1"/>
            </p:cNvSpPr>
            <p:nvPr/>
          </p:nvSpPr>
          <p:spPr bwMode="auto">
            <a:xfrm>
              <a:off x="111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" name="Rectangle 196"/>
            <p:cNvSpPr>
              <a:spLocks noChangeArrowheads="1"/>
            </p:cNvSpPr>
            <p:nvPr/>
          </p:nvSpPr>
          <p:spPr bwMode="auto">
            <a:xfrm>
              <a:off x="133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2" name="Text Box 197"/>
            <p:cNvSpPr txBox="1">
              <a:spLocks noChangeArrowheads="1"/>
            </p:cNvSpPr>
            <p:nvPr/>
          </p:nvSpPr>
          <p:spPr bwMode="auto">
            <a:xfrm>
              <a:off x="134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3" name="Rectangle 198"/>
            <p:cNvSpPr>
              <a:spLocks noChangeArrowheads="1"/>
            </p:cNvSpPr>
            <p:nvPr/>
          </p:nvSpPr>
          <p:spPr bwMode="auto">
            <a:xfrm>
              <a:off x="1562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4" name="Text Box 199"/>
            <p:cNvSpPr txBox="1">
              <a:spLocks noChangeArrowheads="1"/>
            </p:cNvSpPr>
            <p:nvPr/>
          </p:nvSpPr>
          <p:spPr bwMode="auto">
            <a:xfrm>
              <a:off x="1576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5" name="Rectangle 200"/>
            <p:cNvSpPr>
              <a:spLocks noChangeArrowheads="1"/>
            </p:cNvSpPr>
            <p:nvPr/>
          </p:nvSpPr>
          <p:spPr bwMode="auto">
            <a:xfrm>
              <a:off x="1794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6" name="Text Box 201"/>
            <p:cNvSpPr txBox="1">
              <a:spLocks noChangeArrowheads="1"/>
            </p:cNvSpPr>
            <p:nvPr/>
          </p:nvSpPr>
          <p:spPr bwMode="auto">
            <a:xfrm>
              <a:off x="180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7" name="Rectangle 202"/>
            <p:cNvSpPr>
              <a:spLocks noChangeArrowheads="1"/>
            </p:cNvSpPr>
            <p:nvPr/>
          </p:nvSpPr>
          <p:spPr bwMode="auto">
            <a:xfrm>
              <a:off x="1794" y="3080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9" name="Rectangle 204"/>
            <p:cNvSpPr>
              <a:spLocks noChangeArrowheads="1"/>
            </p:cNvSpPr>
            <p:nvPr/>
          </p:nvSpPr>
          <p:spPr bwMode="auto">
            <a:xfrm>
              <a:off x="1794" y="3256"/>
              <a:ext cx="237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Rectangle 206"/>
            <p:cNvSpPr>
              <a:spLocks noChangeArrowheads="1"/>
            </p:cNvSpPr>
            <p:nvPr/>
          </p:nvSpPr>
          <p:spPr bwMode="auto">
            <a:xfrm>
              <a:off x="1794" y="3432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Rectangle 208"/>
            <p:cNvSpPr>
              <a:spLocks noChangeArrowheads="1"/>
            </p:cNvSpPr>
            <p:nvPr/>
          </p:nvSpPr>
          <p:spPr bwMode="auto">
            <a:xfrm>
              <a:off x="179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5" name="Rectangle 210"/>
            <p:cNvSpPr>
              <a:spLocks noChangeArrowheads="1"/>
            </p:cNvSpPr>
            <p:nvPr/>
          </p:nvSpPr>
          <p:spPr bwMode="auto">
            <a:xfrm>
              <a:off x="1794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Text Box 211"/>
            <p:cNvSpPr txBox="1">
              <a:spLocks noChangeArrowheads="1"/>
            </p:cNvSpPr>
            <p:nvPr/>
          </p:nvSpPr>
          <p:spPr bwMode="auto">
            <a:xfrm>
              <a:off x="180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7" name="Rectangle 212"/>
            <p:cNvSpPr>
              <a:spLocks noChangeArrowheads="1"/>
            </p:cNvSpPr>
            <p:nvPr/>
          </p:nvSpPr>
          <p:spPr bwMode="auto">
            <a:xfrm>
              <a:off x="1562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8" name="Text Box 213"/>
            <p:cNvSpPr txBox="1">
              <a:spLocks noChangeArrowheads="1"/>
            </p:cNvSpPr>
            <p:nvPr/>
          </p:nvSpPr>
          <p:spPr bwMode="auto">
            <a:xfrm>
              <a:off x="1576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9" name="Rectangle 214"/>
            <p:cNvSpPr>
              <a:spLocks noChangeArrowheads="1"/>
            </p:cNvSpPr>
            <p:nvPr/>
          </p:nvSpPr>
          <p:spPr bwMode="auto">
            <a:xfrm>
              <a:off x="133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0" name="Text Box 215"/>
            <p:cNvSpPr txBox="1">
              <a:spLocks noChangeArrowheads="1"/>
            </p:cNvSpPr>
            <p:nvPr/>
          </p:nvSpPr>
          <p:spPr bwMode="auto">
            <a:xfrm>
              <a:off x="134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1" name="Rectangle 216"/>
            <p:cNvSpPr>
              <a:spLocks noChangeArrowheads="1"/>
            </p:cNvSpPr>
            <p:nvPr/>
          </p:nvSpPr>
          <p:spPr bwMode="auto">
            <a:xfrm>
              <a:off x="1098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2" name="Text Box 217"/>
            <p:cNvSpPr txBox="1">
              <a:spLocks noChangeArrowheads="1"/>
            </p:cNvSpPr>
            <p:nvPr/>
          </p:nvSpPr>
          <p:spPr bwMode="auto">
            <a:xfrm>
              <a:off x="1112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3" name="Rectangle 218"/>
            <p:cNvSpPr>
              <a:spLocks noChangeArrowheads="1"/>
            </p:cNvSpPr>
            <p:nvPr/>
          </p:nvSpPr>
          <p:spPr bwMode="auto">
            <a:xfrm>
              <a:off x="874" y="2728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4" name="Text Box 219"/>
            <p:cNvSpPr txBox="1">
              <a:spLocks noChangeArrowheads="1"/>
            </p:cNvSpPr>
            <p:nvPr/>
          </p:nvSpPr>
          <p:spPr bwMode="auto">
            <a:xfrm>
              <a:off x="88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5" name="Rectangle 220"/>
            <p:cNvSpPr>
              <a:spLocks noChangeArrowheads="1"/>
            </p:cNvSpPr>
            <p:nvPr/>
          </p:nvSpPr>
          <p:spPr bwMode="auto">
            <a:xfrm>
              <a:off x="65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6" name="Text Box 221"/>
            <p:cNvSpPr txBox="1">
              <a:spLocks noChangeArrowheads="1"/>
            </p:cNvSpPr>
            <p:nvPr/>
          </p:nvSpPr>
          <p:spPr bwMode="auto">
            <a:xfrm>
              <a:off x="66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7" name="Rectangle 222"/>
            <p:cNvSpPr>
              <a:spLocks noChangeArrowheads="1"/>
            </p:cNvSpPr>
            <p:nvPr/>
          </p:nvSpPr>
          <p:spPr bwMode="auto">
            <a:xfrm>
              <a:off x="65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8" name="Text Box 223"/>
            <p:cNvSpPr txBox="1">
              <a:spLocks noChangeArrowheads="1"/>
            </p:cNvSpPr>
            <p:nvPr/>
          </p:nvSpPr>
          <p:spPr bwMode="auto">
            <a:xfrm>
              <a:off x="66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9" name="Rectangle 224"/>
            <p:cNvSpPr>
              <a:spLocks noChangeArrowheads="1"/>
            </p:cNvSpPr>
            <p:nvPr/>
          </p:nvSpPr>
          <p:spPr bwMode="auto">
            <a:xfrm>
              <a:off x="874" y="2552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0" name="Text Box 225"/>
            <p:cNvSpPr txBox="1">
              <a:spLocks noChangeArrowheads="1"/>
            </p:cNvSpPr>
            <p:nvPr/>
          </p:nvSpPr>
          <p:spPr bwMode="auto">
            <a:xfrm>
              <a:off x="88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Rectangle 226"/>
            <p:cNvSpPr>
              <a:spLocks noChangeArrowheads="1"/>
            </p:cNvSpPr>
            <p:nvPr/>
          </p:nvSpPr>
          <p:spPr bwMode="auto">
            <a:xfrm>
              <a:off x="109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2" name="Text Box 227"/>
            <p:cNvSpPr txBox="1">
              <a:spLocks noChangeArrowheads="1"/>
            </p:cNvSpPr>
            <p:nvPr/>
          </p:nvSpPr>
          <p:spPr bwMode="auto">
            <a:xfrm>
              <a:off x="111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3" name="Rectangle 228"/>
            <p:cNvSpPr>
              <a:spLocks noChangeArrowheads="1"/>
            </p:cNvSpPr>
            <p:nvPr/>
          </p:nvSpPr>
          <p:spPr bwMode="auto">
            <a:xfrm>
              <a:off x="133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4" name="Text Box 229"/>
            <p:cNvSpPr txBox="1">
              <a:spLocks noChangeArrowheads="1"/>
            </p:cNvSpPr>
            <p:nvPr/>
          </p:nvSpPr>
          <p:spPr bwMode="auto">
            <a:xfrm>
              <a:off x="134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5" name="Rectangle 230"/>
            <p:cNvSpPr>
              <a:spLocks noChangeArrowheads="1"/>
            </p:cNvSpPr>
            <p:nvPr/>
          </p:nvSpPr>
          <p:spPr bwMode="auto">
            <a:xfrm>
              <a:off x="1562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6" name="Text Box 231"/>
            <p:cNvSpPr txBox="1">
              <a:spLocks noChangeArrowheads="1"/>
            </p:cNvSpPr>
            <p:nvPr/>
          </p:nvSpPr>
          <p:spPr bwMode="auto">
            <a:xfrm>
              <a:off x="1576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7" name="Rectangle 232"/>
            <p:cNvSpPr>
              <a:spLocks noChangeArrowheads="1"/>
            </p:cNvSpPr>
            <p:nvPr/>
          </p:nvSpPr>
          <p:spPr bwMode="auto">
            <a:xfrm>
              <a:off x="1794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8" name="Text Box 233"/>
            <p:cNvSpPr txBox="1">
              <a:spLocks noChangeArrowheads="1"/>
            </p:cNvSpPr>
            <p:nvPr/>
          </p:nvSpPr>
          <p:spPr bwMode="auto">
            <a:xfrm>
              <a:off x="180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9" name="Rectangle 234"/>
            <p:cNvSpPr>
              <a:spLocks noChangeArrowheads="1"/>
            </p:cNvSpPr>
            <p:nvPr/>
          </p:nvSpPr>
          <p:spPr bwMode="auto">
            <a:xfrm>
              <a:off x="2026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0" name="Text Box 235"/>
            <p:cNvSpPr txBox="1">
              <a:spLocks noChangeArrowheads="1"/>
            </p:cNvSpPr>
            <p:nvPr/>
          </p:nvSpPr>
          <p:spPr bwMode="auto">
            <a:xfrm>
              <a:off x="2040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1" name="Rectangle 236"/>
            <p:cNvSpPr>
              <a:spLocks noChangeArrowheads="1"/>
            </p:cNvSpPr>
            <p:nvPr/>
          </p:nvSpPr>
          <p:spPr bwMode="auto">
            <a:xfrm>
              <a:off x="2026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2" name="Text Box 237"/>
            <p:cNvSpPr txBox="1">
              <a:spLocks noChangeArrowheads="1"/>
            </p:cNvSpPr>
            <p:nvPr/>
          </p:nvSpPr>
          <p:spPr bwMode="auto">
            <a:xfrm>
              <a:off x="2040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3" name="Rectangle 238"/>
            <p:cNvSpPr>
              <a:spLocks noChangeArrowheads="1"/>
            </p:cNvSpPr>
            <p:nvPr/>
          </p:nvSpPr>
          <p:spPr bwMode="auto">
            <a:xfrm>
              <a:off x="2026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4" name="Text Box 239"/>
            <p:cNvSpPr txBox="1">
              <a:spLocks noChangeArrowheads="1"/>
            </p:cNvSpPr>
            <p:nvPr/>
          </p:nvSpPr>
          <p:spPr bwMode="auto">
            <a:xfrm>
              <a:off x="1630" y="279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5" name="Rectangle 240"/>
            <p:cNvSpPr>
              <a:spLocks noChangeArrowheads="1"/>
            </p:cNvSpPr>
            <p:nvPr/>
          </p:nvSpPr>
          <p:spPr bwMode="auto">
            <a:xfrm>
              <a:off x="2026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6" name="Text Box 241"/>
            <p:cNvSpPr txBox="1">
              <a:spLocks noChangeArrowheads="1"/>
            </p:cNvSpPr>
            <p:nvPr/>
          </p:nvSpPr>
          <p:spPr bwMode="auto">
            <a:xfrm>
              <a:off x="2040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7" name="Rectangle 242"/>
            <p:cNvSpPr>
              <a:spLocks noChangeArrowheads="1"/>
            </p:cNvSpPr>
            <p:nvPr/>
          </p:nvSpPr>
          <p:spPr bwMode="auto">
            <a:xfrm>
              <a:off x="2026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8" name="Text Box 243"/>
            <p:cNvSpPr txBox="1">
              <a:spLocks noChangeArrowheads="1"/>
            </p:cNvSpPr>
            <p:nvPr/>
          </p:nvSpPr>
          <p:spPr bwMode="auto">
            <a:xfrm>
              <a:off x="2040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9" name="Rectangle 244"/>
            <p:cNvSpPr>
              <a:spLocks noChangeArrowheads="1"/>
            </p:cNvSpPr>
            <p:nvPr/>
          </p:nvSpPr>
          <p:spPr bwMode="auto">
            <a:xfrm>
              <a:off x="2026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0" name="Text Box 245"/>
            <p:cNvSpPr txBox="1">
              <a:spLocks noChangeArrowheads="1"/>
            </p:cNvSpPr>
            <p:nvPr/>
          </p:nvSpPr>
          <p:spPr bwMode="auto">
            <a:xfrm>
              <a:off x="2040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1" name="Rectangle 246"/>
            <p:cNvSpPr>
              <a:spLocks noChangeArrowheads="1"/>
            </p:cNvSpPr>
            <p:nvPr/>
          </p:nvSpPr>
          <p:spPr bwMode="auto">
            <a:xfrm>
              <a:off x="2026" y="360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3" name="Rectangle 248"/>
            <p:cNvSpPr>
              <a:spLocks noChangeArrowheads="1"/>
            </p:cNvSpPr>
            <p:nvPr/>
          </p:nvSpPr>
          <p:spPr bwMode="auto">
            <a:xfrm>
              <a:off x="225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4" name="Text Box 249"/>
            <p:cNvSpPr txBox="1">
              <a:spLocks noChangeArrowheads="1"/>
            </p:cNvSpPr>
            <p:nvPr/>
          </p:nvSpPr>
          <p:spPr bwMode="auto">
            <a:xfrm>
              <a:off x="227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5" name="Rectangle 250"/>
            <p:cNvSpPr>
              <a:spLocks noChangeArrowheads="1"/>
            </p:cNvSpPr>
            <p:nvPr/>
          </p:nvSpPr>
          <p:spPr bwMode="auto">
            <a:xfrm>
              <a:off x="225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6" name="Text Box 251"/>
            <p:cNvSpPr txBox="1">
              <a:spLocks noChangeArrowheads="1"/>
            </p:cNvSpPr>
            <p:nvPr/>
          </p:nvSpPr>
          <p:spPr bwMode="auto">
            <a:xfrm>
              <a:off x="227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7" name="Rectangle 252"/>
            <p:cNvSpPr>
              <a:spLocks noChangeArrowheads="1"/>
            </p:cNvSpPr>
            <p:nvPr/>
          </p:nvSpPr>
          <p:spPr bwMode="auto">
            <a:xfrm>
              <a:off x="65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8" name="Text Box 253"/>
            <p:cNvSpPr txBox="1">
              <a:spLocks noChangeArrowheads="1"/>
            </p:cNvSpPr>
            <p:nvPr/>
          </p:nvSpPr>
          <p:spPr bwMode="auto">
            <a:xfrm>
              <a:off x="66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9" name="Rectangle 254"/>
            <p:cNvSpPr>
              <a:spLocks noChangeArrowheads="1"/>
            </p:cNvSpPr>
            <p:nvPr/>
          </p:nvSpPr>
          <p:spPr bwMode="auto">
            <a:xfrm>
              <a:off x="874" y="2376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0" name="Text Box 255"/>
            <p:cNvSpPr txBox="1">
              <a:spLocks noChangeArrowheads="1"/>
            </p:cNvSpPr>
            <p:nvPr/>
          </p:nvSpPr>
          <p:spPr bwMode="auto">
            <a:xfrm>
              <a:off x="88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1" name="Rectangle 256"/>
            <p:cNvSpPr>
              <a:spLocks noChangeArrowheads="1"/>
            </p:cNvSpPr>
            <p:nvPr/>
          </p:nvSpPr>
          <p:spPr bwMode="auto">
            <a:xfrm>
              <a:off x="109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2" name="Text Box 257"/>
            <p:cNvSpPr txBox="1">
              <a:spLocks noChangeArrowheads="1"/>
            </p:cNvSpPr>
            <p:nvPr/>
          </p:nvSpPr>
          <p:spPr bwMode="auto">
            <a:xfrm>
              <a:off x="111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3" name="Rectangle 258"/>
            <p:cNvSpPr>
              <a:spLocks noChangeArrowheads="1"/>
            </p:cNvSpPr>
            <p:nvPr/>
          </p:nvSpPr>
          <p:spPr bwMode="auto">
            <a:xfrm>
              <a:off x="133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4" name="Text Box 259"/>
            <p:cNvSpPr txBox="1">
              <a:spLocks noChangeArrowheads="1"/>
            </p:cNvSpPr>
            <p:nvPr/>
          </p:nvSpPr>
          <p:spPr bwMode="auto">
            <a:xfrm>
              <a:off x="134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5" name="Rectangle 260"/>
            <p:cNvSpPr>
              <a:spLocks noChangeArrowheads="1"/>
            </p:cNvSpPr>
            <p:nvPr/>
          </p:nvSpPr>
          <p:spPr bwMode="auto">
            <a:xfrm>
              <a:off x="1562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6" name="Text Box 261"/>
            <p:cNvSpPr txBox="1">
              <a:spLocks noChangeArrowheads="1"/>
            </p:cNvSpPr>
            <p:nvPr/>
          </p:nvSpPr>
          <p:spPr bwMode="auto">
            <a:xfrm>
              <a:off x="1576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7" name="Rectangle 262"/>
            <p:cNvSpPr>
              <a:spLocks noChangeArrowheads="1"/>
            </p:cNvSpPr>
            <p:nvPr/>
          </p:nvSpPr>
          <p:spPr bwMode="auto">
            <a:xfrm>
              <a:off x="1794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8" name="Text Box 263"/>
            <p:cNvSpPr txBox="1">
              <a:spLocks noChangeArrowheads="1"/>
            </p:cNvSpPr>
            <p:nvPr/>
          </p:nvSpPr>
          <p:spPr bwMode="auto">
            <a:xfrm>
              <a:off x="180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9" name="Rectangle 264"/>
            <p:cNvSpPr>
              <a:spLocks noChangeArrowheads="1"/>
            </p:cNvSpPr>
            <p:nvPr/>
          </p:nvSpPr>
          <p:spPr bwMode="auto">
            <a:xfrm>
              <a:off x="2026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0" name="Text Box 265"/>
            <p:cNvSpPr txBox="1">
              <a:spLocks noChangeArrowheads="1"/>
            </p:cNvSpPr>
            <p:nvPr/>
          </p:nvSpPr>
          <p:spPr bwMode="auto">
            <a:xfrm>
              <a:off x="2040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1" name="Rectangle 266"/>
            <p:cNvSpPr>
              <a:spLocks noChangeArrowheads="1"/>
            </p:cNvSpPr>
            <p:nvPr/>
          </p:nvSpPr>
          <p:spPr bwMode="auto">
            <a:xfrm>
              <a:off x="225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2" name="Text Box 267"/>
            <p:cNvSpPr txBox="1">
              <a:spLocks noChangeArrowheads="1"/>
            </p:cNvSpPr>
            <p:nvPr/>
          </p:nvSpPr>
          <p:spPr bwMode="auto">
            <a:xfrm>
              <a:off x="227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3" name="Rectangle 268"/>
            <p:cNvSpPr>
              <a:spLocks noChangeArrowheads="1"/>
            </p:cNvSpPr>
            <p:nvPr/>
          </p:nvSpPr>
          <p:spPr bwMode="auto">
            <a:xfrm>
              <a:off x="225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4" name="Text Box 269"/>
            <p:cNvSpPr txBox="1">
              <a:spLocks noChangeArrowheads="1"/>
            </p:cNvSpPr>
            <p:nvPr/>
          </p:nvSpPr>
          <p:spPr bwMode="auto">
            <a:xfrm>
              <a:off x="227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5" name="Rectangle 270"/>
            <p:cNvSpPr>
              <a:spLocks noChangeArrowheads="1"/>
            </p:cNvSpPr>
            <p:nvPr/>
          </p:nvSpPr>
          <p:spPr bwMode="auto">
            <a:xfrm>
              <a:off x="2258" y="272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7" name="Rectangle 272"/>
            <p:cNvSpPr>
              <a:spLocks noChangeArrowheads="1"/>
            </p:cNvSpPr>
            <p:nvPr/>
          </p:nvSpPr>
          <p:spPr bwMode="auto">
            <a:xfrm>
              <a:off x="2258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8" name="Text Box 273"/>
            <p:cNvSpPr txBox="1">
              <a:spLocks noChangeArrowheads="1"/>
            </p:cNvSpPr>
            <p:nvPr/>
          </p:nvSpPr>
          <p:spPr bwMode="auto">
            <a:xfrm>
              <a:off x="227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9" name="Rectangle 274"/>
            <p:cNvSpPr>
              <a:spLocks noChangeArrowheads="1"/>
            </p:cNvSpPr>
            <p:nvPr/>
          </p:nvSpPr>
          <p:spPr bwMode="auto">
            <a:xfrm>
              <a:off x="225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0" name="Text Box 275"/>
            <p:cNvSpPr txBox="1">
              <a:spLocks noChangeArrowheads="1"/>
            </p:cNvSpPr>
            <p:nvPr/>
          </p:nvSpPr>
          <p:spPr bwMode="auto">
            <a:xfrm>
              <a:off x="227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1" name="Rectangle 276"/>
            <p:cNvSpPr>
              <a:spLocks noChangeArrowheads="1"/>
            </p:cNvSpPr>
            <p:nvPr/>
          </p:nvSpPr>
          <p:spPr bwMode="auto">
            <a:xfrm>
              <a:off x="225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2" name="Text Box 277"/>
            <p:cNvSpPr txBox="1">
              <a:spLocks noChangeArrowheads="1"/>
            </p:cNvSpPr>
            <p:nvPr/>
          </p:nvSpPr>
          <p:spPr bwMode="auto">
            <a:xfrm>
              <a:off x="227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3" name="Rectangle 278"/>
            <p:cNvSpPr>
              <a:spLocks noChangeArrowheads="1"/>
            </p:cNvSpPr>
            <p:nvPr/>
          </p:nvSpPr>
          <p:spPr bwMode="auto">
            <a:xfrm>
              <a:off x="638" y="2370"/>
              <a:ext cx="1852" cy="14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4" name="Line 279"/>
            <p:cNvSpPr>
              <a:spLocks noChangeShapeType="1"/>
            </p:cNvSpPr>
            <p:nvPr/>
          </p:nvSpPr>
          <p:spPr bwMode="auto">
            <a:xfrm>
              <a:off x="870" y="237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5" name="Line 280"/>
            <p:cNvSpPr>
              <a:spLocks noChangeShapeType="1"/>
            </p:cNvSpPr>
            <p:nvPr/>
          </p:nvSpPr>
          <p:spPr bwMode="auto">
            <a:xfrm>
              <a:off x="1101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6" name="Line 281"/>
            <p:cNvSpPr>
              <a:spLocks noChangeShapeType="1"/>
            </p:cNvSpPr>
            <p:nvPr/>
          </p:nvSpPr>
          <p:spPr bwMode="auto">
            <a:xfrm>
              <a:off x="1325" y="236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7" name="Line 282"/>
            <p:cNvSpPr>
              <a:spLocks noChangeShapeType="1"/>
            </p:cNvSpPr>
            <p:nvPr/>
          </p:nvSpPr>
          <p:spPr bwMode="auto">
            <a:xfrm>
              <a:off x="1556" y="2374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8" name="Line 283"/>
            <p:cNvSpPr>
              <a:spLocks noChangeShapeType="1"/>
            </p:cNvSpPr>
            <p:nvPr/>
          </p:nvSpPr>
          <p:spPr bwMode="auto">
            <a:xfrm>
              <a:off x="1795" y="2379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9" name="Line 284"/>
            <p:cNvSpPr>
              <a:spLocks noChangeShapeType="1"/>
            </p:cNvSpPr>
            <p:nvPr/>
          </p:nvSpPr>
          <p:spPr bwMode="auto">
            <a:xfrm>
              <a:off x="2026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0" name="Line 285"/>
            <p:cNvSpPr>
              <a:spLocks noChangeShapeType="1"/>
            </p:cNvSpPr>
            <p:nvPr/>
          </p:nvSpPr>
          <p:spPr bwMode="auto">
            <a:xfrm>
              <a:off x="2257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1" name="Line 286"/>
            <p:cNvSpPr>
              <a:spLocks noChangeShapeType="1"/>
            </p:cNvSpPr>
            <p:nvPr/>
          </p:nvSpPr>
          <p:spPr bwMode="auto">
            <a:xfrm>
              <a:off x="638" y="2550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2" name="Line 287"/>
            <p:cNvSpPr>
              <a:spLocks noChangeShapeType="1"/>
            </p:cNvSpPr>
            <p:nvPr/>
          </p:nvSpPr>
          <p:spPr bwMode="auto">
            <a:xfrm>
              <a:off x="639" y="272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3" name="Line 288"/>
            <p:cNvSpPr>
              <a:spLocks noChangeShapeType="1"/>
            </p:cNvSpPr>
            <p:nvPr/>
          </p:nvSpPr>
          <p:spPr bwMode="auto">
            <a:xfrm>
              <a:off x="641" y="2899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4" name="Line 289"/>
            <p:cNvSpPr>
              <a:spLocks noChangeShapeType="1"/>
            </p:cNvSpPr>
            <p:nvPr/>
          </p:nvSpPr>
          <p:spPr bwMode="auto">
            <a:xfrm>
              <a:off x="636" y="307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5" name="Line 290"/>
            <p:cNvSpPr>
              <a:spLocks noChangeShapeType="1"/>
            </p:cNvSpPr>
            <p:nvPr/>
          </p:nvSpPr>
          <p:spPr bwMode="auto">
            <a:xfrm>
              <a:off x="637" y="326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6" name="Line 291"/>
            <p:cNvSpPr>
              <a:spLocks noChangeShapeType="1"/>
            </p:cNvSpPr>
            <p:nvPr/>
          </p:nvSpPr>
          <p:spPr bwMode="auto">
            <a:xfrm>
              <a:off x="645" y="3427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7" name="Line 292"/>
            <p:cNvSpPr>
              <a:spLocks noChangeShapeType="1"/>
            </p:cNvSpPr>
            <p:nvPr/>
          </p:nvSpPr>
          <p:spPr bwMode="auto">
            <a:xfrm>
              <a:off x="640" y="360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48" name="Oval 147"/>
          <p:cNvSpPr/>
          <p:nvPr/>
        </p:nvSpPr>
        <p:spPr bwMode="auto">
          <a:xfrm>
            <a:off x="3581400" y="23622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49" name="Oval 148"/>
          <p:cNvSpPr/>
          <p:nvPr/>
        </p:nvSpPr>
        <p:spPr bwMode="auto">
          <a:xfrm>
            <a:off x="3581400" y="26670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0" name="Oval 149"/>
          <p:cNvSpPr/>
          <p:nvPr/>
        </p:nvSpPr>
        <p:spPr bwMode="auto">
          <a:xfrm>
            <a:off x="3969875" y="2920997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 bwMode="auto">
          <a:xfrm>
            <a:off x="4724400" y="3490259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4724400" y="3780118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3" name="Oval 152"/>
          <p:cNvSpPr/>
          <p:nvPr/>
        </p:nvSpPr>
        <p:spPr bwMode="auto">
          <a:xfrm>
            <a:off x="5105400" y="4038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Distanța</a:t>
            </a:r>
            <a:r>
              <a:rPr lang="en-US" dirty="0">
                <a:latin typeface="Times New Roman"/>
                <a:cs typeface="Times New Roman"/>
              </a:rPr>
              <a:t> Chamfer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99412" y="2590800"/>
            <a:ext cx="264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Distanța</a:t>
            </a:r>
            <a:r>
              <a:rPr lang="en-US" dirty="0">
                <a:latin typeface="Times New Roman"/>
                <a:cs typeface="Times New Roman"/>
              </a:rPr>
              <a:t> Manhattan: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60" name="Picture 15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149597"/>
            <a:ext cx="1937871" cy="474843"/>
          </a:xfrm>
          <a:prstGeom prst="rect">
            <a:avLst/>
          </a:prstGeom>
        </p:spPr>
      </p:pic>
      <p:pic>
        <p:nvPicPr>
          <p:cNvPr id="161" name="Picture 16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78" y="3918001"/>
            <a:ext cx="1997635" cy="489487"/>
          </a:xfrm>
          <a:prstGeom prst="rect">
            <a:avLst/>
          </a:prstGeom>
        </p:spPr>
      </p:pic>
      <p:sp>
        <p:nvSpPr>
          <p:cNvPr id="164" name="Text Box 293"/>
          <p:cNvSpPr txBox="1">
            <a:spLocks noChangeArrowheads="1"/>
          </p:cNvSpPr>
          <p:nvPr/>
        </p:nvSpPr>
        <p:spPr bwMode="auto">
          <a:xfrm>
            <a:off x="3233829" y="1919314"/>
            <a:ext cx="2005243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Puncte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 din I (2D)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lang="en-US" sz="28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pic>
        <p:nvPicPr>
          <p:cNvPr id="159" name="Picture 15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554" y="5088287"/>
            <a:ext cx="5082891" cy="1036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95988" y="2332038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195988" y="2624644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3189638" y="2886075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189638" y="3170238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3545238" y="3170238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1077069" y="5205159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1077069" y="5509959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1465544" y="576395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272729" y="4621963"/>
            <a:ext cx="8754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62536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graphicFrame>
        <p:nvGraphicFramePr>
          <p:cNvPr id="12697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549717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00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80324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114800" y="2667000"/>
            <a:ext cx="1828800" cy="1905000"/>
            <a:chOff x="1824" y="1680"/>
            <a:chExt cx="1152" cy="1200"/>
          </a:xfrm>
        </p:grpSpPr>
        <p:sp>
          <p:nvSpPr>
            <p:cNvPr id="75831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5832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5833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5834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5835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5836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5837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5838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5839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5840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5841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77118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208173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graphicFrame>
        <p:nvGraphicFramePr>
          <p:cNvPr id="12902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887623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053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396494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724400" y="2667000"/>
            <a:ext cx="1828800" cy="1905000"/>
            <a:chOff x="1824" y="1680"/>
            <a:chExt cx="1152" cy="1200"/>
          </a:xfrm>
        </p:grpSpPr>
        <p:sp>
          <p:nvSpPr>
            <p:cNvPr id="76855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6856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6857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6858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6859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6860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6861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6862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6863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6864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6865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77118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  <p:sp>
        <p:nvSpPr>
          <p:cNvPr id="24" name="AutoShape 64"/>
          <p:cNvSpPr>
            <a:spLocks noChangeArrowheads="1"/>
          </p:cNvSpPr>
          <p:nvPr/>
        </p:nvSpPr>
        <p:spPr bwMode="auto">
          <a:xfrm>
            <a:off x="4724400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5" name="AutoShape 64"/>
          <p:cNvSpPr>
            <a:spLocks noChangeArrowheads="1"/>
          </p:cNvSpPr>
          <p:nvPr/>
        </p:nvSpPr>
        <p:spPr bwMode="auto">
          <a:xfrm>
            <a:off x="6053810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242798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graphicFrame>
        <p:nvGraphicFramePr>
          <p:cNvPr id="13107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707988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101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21055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334000" y="2667000"/>
            <a:ext cx="1828800" cy="1905000"/>
            <a:chOff x="1824" y="1680"/>
            <a:chExt cx="1152" cy="1200"/>
          </a:xfrm>
        </p:grpSpPr>
        <p:sp>
          <p:nvSpPr>
            <p:cNvPr id="7787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788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788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788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788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788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788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788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788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788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788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  <p:sp>
        <p:nvSpPr>
          <p:cNvPr id="24" name="AutoShape 64"/>
          <p:cNvSpPr>
            <a:spLocks noChangeArrowheads="1"/>
          </p:cNvSpPr>
          <p:nvPr/>
        </p:nvSpPr>
        <p:spPr bwMode="auto">
          <a:xfrm>
            <a:off x="6621019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5" name="AutoShape 64"/>
          <p:cNvSpPr>
            <a:spLocks noChangeArrowheads="1"/>
          </p:cNvSpPr>
          <p:nvPr/>
        </p:nvSpPr>
        <p:spPr bwMode="auto">
          <a:xfrm>
            <a:off x="5438010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413862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graphicFrame>
        <p:nvGraphicFramePr>
          <p:cNvPr id="1331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89570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149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050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943600" y="2667000"/>
            <a:ext cx="1828800" cy="1905000"/>
            <a:chOff x="1824" y="1680"/>
            <a:chExt cx="1152" cy="1200"/>
          </a:xfrm>
        </p:grpSpPr>
        <p:sp>
          <p:nvSpPr>
            <p:cNvPr id="7890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890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890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7890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890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890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890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891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891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891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7891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  <p:sp>
        <p:nvSpPr>
          <p:cNvPr id="24" name="AutoShape 64"/>
          <p:cNvSpPr>
            <a:spLocks noChangeArrowheads="1"/>
          </p:cNvSpPr>
          <p:nvPr/>
        </p:nvSpPr>
        <p:spPr bwMode="auto">
          <a:xfrm>
            <a:off x="7272582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5" name="AutoShape 64"/>
          <p:cNvSpPr>
            <a:spLocks noChangeArrowheads="1"/>
          </p:cNvSpPr>
          <p:nvPr/>
        </p:nvSpPr>
        <p:spPr bwMode="auto">
          <a:xfrm>
            <a:off x="5969258" y="3975228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01836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graphicFrame>
        <p:nvGraphicFramePr>
          <p:cNvPr id="13517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143684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197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580072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926" name="Rectangle 55"/>
          <p:cNvSpPr>
            <a:spLocks noChangeArrowheads="1"/>
          </p:cNvSpPr>
          <p:nvPr/>
        </p:nvSpPr>
        <p:spPr bwMode="auto">
          <a:xfrm>
            <a:off x="77724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1</a:t>
            </a:r>
          </a:p>
        </p:txBody>
      </p:sp>
      <p:sp>
        <p:nvSpPr>
          <p:cNvPr id="79927" name="Rectangle 56"/>
          <p:cNvSpPr>
            <a:spLocks noChangeArrowheads="1"/>
          </p:cNvSpPr>
          <p:nvPr/>
        </p:nvSpPr>
        <p:spPr bwMode="auto">
          <a:xfrm>
            <a:off x="71628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1</a:t>
            </a:r>
          </a:p>
        </p:txBody>
      </p:sp>
      <p:sp>
        <p:nvSpPr>
          <p:cNvPr id="79928" name="Rectangle 57"/>
          <p:cNvSpPr>
            <a:spLocks noChangeArrowheads="1"/>
          </p:cNvSpPr>
          <p:nvPr/>
        </p:nvSpPr>
        <p:spPr bwMode="auto">
          <a:xfrm>
            <a:off x="65532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1</a:t>
            </a:r>
          </a:p>
        </p:txBody>
      </p:sp>
      <p:sp>
        <p:nvSpPr>
          <p:cNvPr id="79929" name="Line 58"/>
          <p:cNvSpPr>
            <a:spLocks noChangeShapeType="1"/>
          </p:cNvSpPr>
          <p:nvPr/>
        </p:nvSpPr>
        <p:spPr bwMode="auto">
          <a:xfrm>
            <a:off x="6553200" y="3225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9930" name="Line 59"/>
          <p:cNvSpPr>
            <a:spLocks noChangeShapeType="1"/>
          </p:cNvSpPr>
          <p:nvPr/>
        </p:nvSpPr>
        <p:spPr bwMode="auto">
          <a:xfrm>
            <a:off x="6553200" y="3810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9931" name="Line 60"/>
          <p:cNvSpPr>
            <a:spLocks noChangeShapeType="1"/>
          </p:cNvSpPr>
          <p:nvPr/>
        </p:nvSpPr>
        <p:spPr bwMode="auto">
          <a:xfrm>
            <a:off x="65532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9932" name="Line 61"/>
          <p:cNvSpPr>
            <a:spLocks noChangeShapeType="1"/>
          </p:cNvSpPr>
          <p:nvPr/>
        </p:nvSpPr>
        <p:spPr bwMode="auto">
          <a:xfrm>
            <a:off x="71628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9933" name="Line 62"/>
          <p:cNvSpPr>
            <a:spLocks noChangeShapeType="1"/>
          </p:cNvSpPr>
          <p:nvPr/>
        </p:nvSpPr>
        <p:spPr bwMode="auto">
          <a:xfrm>
            <a:off x="77724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9934" name="Line 63"/>
          <p:cNvSpPr>
            <a:spLocks noChangeShapeType="1"/>
          </p:cNvSpPr>
          <p:nvPr/>
        </p:nvSpPr>
        <p:spPr bwMode="auto">
          <a:xfrm>
            <a:off x="83820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9935" name="AutoShape 65"/>
          <p:cNvSpPr>
            <a:spLocks noChangeArrowheads="1"/>
          </p:cNvSpPr>
          <p:nvPr/>
        </p:nvSpPr>
        <p:spPr bwMode="auto">
          <a:xfrm>
            <a:off x="7239000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8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001345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graphicFrame>
        <p:nvGraphicFramePr>
          <p:cNvPr id="13721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919006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24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628798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162800" y="2667000"/>
            <a:ext cx="1828800" cy="1905000"/>
            <a:chOff x="1824" y="1680"/>
            <a:chExt cx="1152" cy="1200"/>
          </a:xfrm>
        </p:grpSpPr>
        <p:sp>
          <p:nvSpPr>
            <p:cNvPr id="80952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0953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0954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0955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0956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0957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0958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0959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0960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0961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0962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137282" name="Text Box 66"/>
          <p:cNvSpPr txBox="1">
            <a:spLocks noChangeArrowheads="1"/>
          </p:cNvSpPr>
          <p:nvPr/>
        </p:nvSpPr>
        <p:spPr bwMode="auto">
          <a:xfrm>
            <a:off x="1285875" y="5692775"/>
            <a:ext cx="6851455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Foreground-ul</a:t>
            </a:r>
            <a:r>
              <a:rPr lang="da-DK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da-DK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devine</a:t>
            </a:r>
            <a:r>
              <a:rPr lang="da-DK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da-DK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mai</a:t>
            </a:r>
            <a:r>
              <a:rPr lang="da-DK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mare, </a:t>
            </a:r>
            <a:r>
              <a:rPr lang="da-DK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găurile</a:t>
            </a:r>
            <a:r>
              <a:rPr lang="da-DK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da-DK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sunt</a:t>
            </a:r>
            <a:r>
              <a:rPr lang="da-DK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da-DK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umplute</a:t>
            </a:r>
            <a:r>
              <a:rPr lang="da-DK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.</a:t>
            </a:r>
          </a:p>
        </p:txBody>
      </p:sp>
      <p:sp>
        <p:nvSpPr>
          <p:cNvPr id="21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3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  <p:sp>
        <p:nvSpPr>
          <p:cNvPr id="25" name="AutoShape 64"/>
          <p:cNvSpPr>
            <a:spLocks noChangeArrowheads="1"/>
          </p:cNvSpPr>
          <p:nvPr/>
        </p:nvSpPr>
        <p:spPr bwMode="auto">
          <a:xfrm>
            <a:off x="8496300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6" name="AutoShape 64"/>
          <p:cNvSpPr>
            <a:spLocks noChangeArrowheads="1"/>
          </p:cNvSpPr>
          <p:nvPr/>
        </p:nvSpPr>
        <p:spPr bwMode="auto">
          <a:xfrm>
            <a:off x="7246925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96944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vs. </a:t>
            </a:r>
            <a:r>
              <a:rPr lang="en-US" dirty="0" err="1">
                <a:latin typeface="Times New Roman"/>
                <a:cs typeface="Times New Roman"/>
              </a:rPr>
              <a:t>Eroziune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8" y="1347788"/>
            <a:ext cx="78867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 err="1">
                <a:latin typeface="Times New Roman"/>
                <a:cs typeface="Times New Roman"/>
              </a:rPr>
              <a:t>Pentru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fiecare</a:t>
            </a:r>
            <a:r>
              <a:rPr lang="en-US" sz="2800" dirty="0">
                <a:latin typeface="Times New Roman"/>
                <a:cs typeface="Times New Roman"/>
              </a:rPr>
              <a:t> pixel: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 err="1">
                <a:latin typeface="Times New Roman"/>
                <a:cs typeface="Times New Roman"/>
              </a:rPr>
              <a:t>Dilatare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dirty="0" err="1">
                <a:latin typeface="Times New Roman"/>
                <a:cs typeface="Times New Roman"/>
              </a:rPr>
              <a:t>dacă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originea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elementului</a:t>
            </a:r>
            <a:r>
              <a:rPr lang="en-US" sz="2800" dirty="0">
                <a:latin typeface="Times New Roman"/>
                <a:cs typeface="Times New Roman"/>
              </a:rPr>
              <a:t> structural se </a:t>
            </a:r>
            <a:r>
              <a:rPr lang="en-US" sz="2800" dirty="0" err="1">
                <a:latin typeface="Times New Roman"/>
                <a:cs typeface="Times New Roman"/>
              </a:rPr>
              <a:t>suprapune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peste</a:t>
            </a:r>
            <a:r>
              <a:rPr lang="en-US" sz="2800" dirty="0">
                <a:latin typeface="Times New Roman"/>
                <a:cs typeface="Times New Roman"/>
              </a:rPr>
              <a:t> un pixel </a:t>
            </a:r>
            <a:r>
              <a:rPr lang="en-US" sz="2800" dirty="0" err="1">
                <a:latin typeface="Times New Roman"/>
                <a:cs typeface="Times New Roman"/>
              </a:rPr>
              <a:t>alb</a:t>
            </a:r>
            <a:r>
              <a:rPr lang="en-US" sz="2800" dirty="0">
                <a:latin typeface="Times New Roman"/>
                <a:cs typeface="Times New Roman"/>
              </a:rPr>
              <a:t>/foreground din imagine, </a:t>
            </a:r>
            <a:r>
              <a:rPr lang="en-US" sz="2800" dirty="0" err="1">
                <a:latin typeface="Times New Roman"/>
                <a:cs typeface="Times New Roman"/>
              </a:rPr>
              <a:t>atunci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toți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pixelii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acoperiți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valori</a:t>
            </a:r>
            <a:r>
              <a:rPr lang="en-US" sz="2800" dirty="0">
                <a:latin typeface="Times New Roman"/>
                <a:cs typeface="Times New Roman"/>
              </a:rPr>
              <a:t> 1 din </a:t>
            </a:r>
            <a:r>
              <a:rPr lang="en-US" sz="2800" dirty="0" err="1">
                <a:latin typeface="Times New Roman"/>
                <a:cs typeface="Times New Roman"/>
              </a:rPr>
              <a:t>elementul</a:t>
            </a:r>
            <a:r>
              <a:rPr lang="en-US" sz="2800" dirty="0">
                <a:latin typeface="Times New Roman"/>
                <a:cs typeface="Times New Roman"/>
              </a:rPr>
              <a:t> structural </a:t>
            </a:r>
            <a:r>
              <a:rPr lang="en-US" sz="2800" dirty="0" err="1">
                <a:latin typeface="Times New Roman"/>
                <a:cs typeface="Times New Roman"/>
              </a:rPr>
              <a:t>devin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albi</a:t>
            </a:r>
            <a:r>
              <a:rPr lang="en-US" sz="2800" dirty="0">
                <a:latin typeface="Times New Roman"/>
                <a:cs typeface="Times New Roman"/>
              </a:rPr>
              <a:t>/foreground.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latin typeface="Times New Roman"/>
                <a:cs typeface="Times New Roman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43366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(2D)</a:t>
            </a:r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3" cstate="print"/>
          <a:srcRect l="22656" t="23720" r="17969" b="8356"/>
          <a:stretch>
            <a:fillRect/>
          </a:stretch>
        </p:blipFill>
        <p:spPr bwMode="auto">
          <a:xfrm>
            <a:off x="1676400" y="1447800"/>
            <a:ext cx="5791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 bwMode="auto">
          <a:xfrm>
            <a:off x="4800600" y="3962400"/>
            <a:ext cx="33528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9806" y="3503114"/>
            <a:ext cx="198471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 err="1">
                <a:latin typeface="Times New Roman"/>
                <a:cs typeface="Times New Roman"/>
              </a:rPr>
              <a:t>binară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b="1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5392" y="3503114"/>
            <a:ext cx="237220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Element structural </a:t>
            </a:r>
            <a:r>
              <a:rPr lang="en-US" b="1" dirty="0">
                <a:latin typeface="Times New Roman"/>
                <a:cs typeface="Times New Roman"/>
              </a:rPr>
              <a:t>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2896" y="5934670"/>
            <a:ext cx="2372208" cy="369332"/>
            <a:chOff x="2242896" y="5934670"/>
            <a:chExt cx="2372208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2242896" y="5934670"/>
              <a:ext cx="237220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/>
                  <a:cs typeface="Times New Roman"/>
                </a:rPr>
                <a:t>Dilatare</a:t>
              </a:r>
              <a:r>
                <a:rPr lang="en-US" dirty="0">
                  <a:latin typeface="Times New Roman"/>
                  <a:cs typeface="Times New Roman"/>
                </a:rPr>
                <a:t> B    </a:t>
              </a:r>
              <a:r>
                <a:rPr lang="en-US" b="1" dirty="0">
                  <a:latin typeface="Times New Roman"/>
                  <a:cs typeface="Times New Roman"/>
                </a:rPr>
                <a:t>S</a:t>
              </a:r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7223844"/>
                </p:ext>
              </p:extLst>
            </p:nvPr>
          </p:nvGraphicFramePr>
          <p:xfrm>
            <a:off x="3256639" y="6050999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5100" imgH="165100" progId="Equation.3">
                    <p:embed/>
                  </p:oleObj>
                </mc:Choice>
                <mc:Fallback>
                  <p:oleObj name="Equation" r:id="rId4" imgW="1651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256639" y="6050999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extBox 2"/>
          <p:cNvSpPr txBox="1"/>
          <p:nvPr/>
        </p:nvSpPr>
        <p:spPr>
          <a:xfrm>
            <a:off x="0" y="3872446"/>
            <a:ext cx="7010400" cy="258532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18662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Shapiro</a:t>
            </a:r>
          </a:p>
        </p:txBody>
      </p:sp>
    </p:spTree>
    <p:extLst>
      <p:ext uri="{BB962C8B-B14F-4D97-AF65-F5344CB8AC3E}">
        <p14:creationId xmlns:p14="http://schemas.microsoft.com/office/powerpoint/2010/main" val="141313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vs. </a:t>
            </a:r>
            <a:r>
              <a:rPr lang="en-US" dirty="0" err="1">
                <a:latin typeface="Times New Roman"/>
                <a:cs typeface="Times New Roman"/>
              </a:rPr>
              <a:t>Eroziune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8" y="1347788"/>
            <a:ext cx="7886700" cy="55102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 err="1">
                <a:latin typeface="Times New Roman"/>
                <a:cs typeface="Times New Roman"/>
              </a:rPr>
              <a:t>Pentru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fiecare</a:t>
            </a:r>
            <a:r>
              <a:rPr lang="en-US" sz="2800" dirty="0">
                <a:latin typeface="Times New Roman"/>
                <a:cs typeface="Times New Roman"/>
              </a:rPr>
              <a:t> pixel: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 err="1">
                <a:latin typeface="Times New Roman"/>
                <a:cs typeface="Times New Roman"/>
              </a:rPr>
              <a:t>Dilatare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dirty="0" err="1">
                <a:latin typeface="Times New Roman"/>
                <a:cs typeface="Times New Roman"/>
              </a:rPr>
              <a:t>dacă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originea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elementului</a:t>
            </a:r>
            <a:r>
              <a:rPr lang="en-US" sz="2800" dirty="0">
                <a:latin typeface="Times New Roman"/>
                <a:cs typeface="Times New Roman"/>
              </a:rPr>
              <a:t> structural coincide cu un pixel </a:t>
            </a:r>
            <a:r>
              <a:rPr lang="en-US" sz="2800" dirty="0" err="1">
                <a:latin typeface="Times New Roman"/>
                <a:cs typeface="Times New Roman"/>
              </a:rPr>
              <a:t>alb</a:t>
            </a:r>
            <a:r>
              <a:rPr lang="en-US" sz="2800" dirty="0">
                <a:latin typeface="Times New Roman"/>
                <a:cs typeface="Times New Roman"/>
              </a:rPr>
              <a:t>/foreground din imagine , </a:t>
            </a:r>
            <a:r>
              <a:rPr lang="en-US" sz="2800" dirty="0" err="1">
                <a:latin typeface="Times New Roman"/>
                <a:cs typeface="Times New Roman"/>
              </a:rPr>
              <a:t>atunci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toți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pixelii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acoperiți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valori</a:t>
            </a:r>
            <a:r>
              <a:rPr lang="en-US" sz="2800" dirty="0">
                <a:latin typeface="Times New Roman"/>
                <a:cs typeface="Times New Roman"/>
              </a:rPr>
              <a:t> 1 din </a:t>
            </a:r>
            <a:r>
              <a:rPr lang="en-US" sz="2800" dirty="0" err="1">
                <a:latin typeface="Times New Roman"/>
                <a:cs typeface="Times New Roman"/>
              </a:rPr>
              <a:t>elementul</a:t>
            </a:r>
            <a:r>
              <a:rPr lang="en-US" sz="2800" dirty="0">
                <a:latin typeface="Times New Roman"/>
                <a:cs typeface="Times New Roman"/>
              </a:rPr>
              <a:t> structural </a:t>
            </a:r>
            <a:r>
              <a:rPr lang="en-US" sz="2800" dirty="0" err="1">
                <a:latin typeface="Times New Roman"/>
                <a:cs typeface="Times New Roman"/>
              </a:rPr>
              <a:t>devin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albi</a:t>
            </a:r>
            <a:r>
              <a:rPr lang="en-US" sz="2800" dirty="0">
                <a:latin typeface="Times New Roman"/>
                <a:cs typeface="Times New Roman"/>
              </a:rPr>
              <a:t>/foreground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latin typeface="Times New Roman"/>
                <a:cs typeface="Times New Roman"/>
              </a:rPr>
              <a:t>   	</a:t>
            </a:r>
          </a:p>
          <a:p>
            <a:pPr>
              <a:lnSpc>
                <a:spcPct val="90000"/>
              </a:lnSpc>
            </a:pPr>
            <a:r>
              <a:rPr lang="en-US" sz="2800" b="1" dirty="0" err="1">
                <a:latin typeface="Times New Roman"/>
                <a:cs typeface="Times New Roman"/>
              </a:rPr>
              <a:t>Eroziune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dirty="0" err="1">
                <a:latin typeface="Times New Roman"/>
                <a:cs typeface="Times New Roman"/>
              </a:rPr>
              <a:t>dacă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originea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elementului</a:t>
            </a:r>
            <a:r>
              <a:rPr lang="en-US" sz="2800" dirty="0">
                <a:latin typeface="Times New Roman"/>
                <a:cs typeface="Times New Roman"/>
              </a:rPr>
              <a:t> structural se </a:t>
            </a:r>
            <a:r>
              <a:rPr lang="en-US" sz="2800" dirty="0" err="1">
                <a:latin typeface="Times New Roman"/>
                <a:cs typeface="Times New Roman"/>
              </a:rPr>
              <a:t>suprapune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peste</a:t>
            </a:r>
            <a:r>
              <a:rPr lang="en-US" sz="2800" dirty="0">
                <a:latin typeface="Times New Roman"/>
                <a:cs typeface="Times New Roman"/>
              </a:rPr>
              <a:t> un pixel </a:t>
            </a:r>
            <a:r>
              <a:rPr lang="en-US" sz="2800" dirty="0" err="1">
                <a:latin typeface="Times New Roman"/>
                <a:cs typeface="Times New Roman"/>
              </a:rPr>
              <a:t>inițial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alb</a:t>
            </a:r>
            <a:r>
              <a:rPr lang="en-US" sz="2800" dirty="0">
                <a:latin typeface="Times New Roman"/>
                <a:cs typeface="Times New Roman"/>
              </a:rPr>
              <a:t>/foreground din imagine, </a:t>
            </a:r>
            <a:r>
              <a:rPr lang="en-US" sz="2800" dirty="0" err="1">
                <a:latin typeface="Times New Roman"/>
                <a:cs typeface="Times New Roman"/>
              </a:rPr>
              <a:t>şi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există</a:t>
            </a:r>
            <a:r>
              <a:rPr lang="en-US" sz="2800" dirty="0">
                <a:latin typeface="Times New Roman"/>
                <a:cs typeface="Times New Roman"/>
              </a:rPr>
              <a:t> un pixel </a:t>
            </a:r>
            <a:r>
              <a:rPr lang="en-US" sz="2800" dirty="0" err="1">
                <a:latin typeface="Times New Roman"/>
                <a:cs typeface="Times New Roman"/>
              </a:rPr>
              <a:t>alb</a:t>
            </a:r>
            <a:r>
              <a:rPr lang="en-US" sz="2800" dirty="0">
                <a:latin typeface="Times New Roman"/>
                <a:cs typeface="Times New Roman"/>
              </a:rPr>
              <a:t>/foreground din </a:t>
            </a:r>
            <a:r>
              <a:rPr lang="en-US" sz="2800" dirty="0" err="1">
                <a:latin typeface="Times New Roman"/>
                <a:cs typeface="Times New Roman"/>
              </a:rPr>
              <a:t>elementul</a:t>
            </a:r>
            <a:r>
              <a:rPr lang="en-US" sz="2800" dirty="0">
                <a:latin typeface="Times New Roman"/>
                <a:cs typeface="Times New Roman"/>
              </a:rPr>
              <a:t> structural care se </a:t>
            </a:r>
            <a:r>
              <a:rPr lang="en-US" sz="2800" dirty="0" err="1">
                <a:latin typeface="Times New Roman"/>
                <a:cs typeface="Times New Roman"/>
              </a:rPr>
              <a:t>suprapune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peste</a:t>
            </a:r>
            <a:r>
              <a:rPr lang="en-US" sz="2800" dirty="0">
                <a:latin typeface="Times New Roman"/>
                <a:cs typeface="Times New Roman"/>
              </a:rPr>
              <a:t> un pixel </a:t>
            </a:r>
            <a:r>
              <a:rPr lang="en-US" sz="2800" dirty="0" err="1">
                <a:latin typeface="Times New Roman"/>
                <a:cs typeface="Times New Roman"/>
              </a:rPr>
              <a:t>negru</a:t>
            </a:r>
            <a:r>
              <a:rPr lang="en-US" sz="2800" dirty="0">
                <a:latin typeface="Times New Roman"/>
                <a:cs typeface="Times New Roman"/>
              </a:rPr>
              <a:t>/background din imagine </a:t>
            </a:r>
            <a:r>
              <a:rPr lang="en-US" sz="2800" dirty="0" err="1">
                <a:latin typeface="Times New Roman"/>
                <a:cs typeface="Times New Roman"/>
              </a:rPr>
              <a:t>atunci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pixelul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inițial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devine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negru</a:t>
            </a:r>
            <a:r>
              <a:rPr lang="en-US" sz="2800" dirty="0">
                <a:latin typeface="Times New Roman"/>
                <a:cs typeface="Times New Roman"/>
              </a:rPr>
              <a:t>/background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8792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(1D)</a:t>
            </a:r>
          </a:p>
        </p:txBody>
      </p:sp>
      <p:graphicFrame>
        <p:nvGraphicFramePr>
          <p:cNvPr id="14336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82193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389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877200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335570" y="2667000"/>
            <a:ext cx="1828800" cy="1905000"/>
            <a:chOff x="1824" y="1680"/>
            <a:chExt cx="1152" cy="1200"/>
          </a:xfrm>
        </p:grpSpPr>
        <p:sp>
          <p:nvSpPr>
            <p:cNvPr id="8299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300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300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300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09" y="3273726"/>
            <a:ext cx="3632200" cy="469900"/>
          </a:xfrm>
          <a:prstGeom prst="rect">
            <a:avLst/>
          </a:prstGeom>
        </p:spPr>
      </p:pic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7002019" y="6577118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705058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768850" y="1370012"/>
            <a:ext cx="2954337" cy="2730499"/>
            <a:chOff x="3621" y="1609"/>
            <a:chExt cx="1861" cy="172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621" y="1847"/>
              <a:ext cx="1861" cy="1482"/>
              <a:chOff x="636" y="2339"/>
              <a:chExt cx="1861" cy="1482"/>
            </a:xfrm>
          </p:grpSpPr>
          <p:sp>
            <p:nvSpPr>
              <p:cNvPr id="605189" name="Rectangle 5"/>
              <p:cNvSpPr>
                <a:spLocks noChangeArrowheads="1"/>
              </p:cNvSpPr>
              <p:nvPr/>
            </p:nvSpPr>
            <p:spPr bwMode="auto">
              <a:xfrm>
                <a:off x="650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190" name="Text Box 6"/>
              <p:cNvSpPr txBox="1">
                <a:spLocks noChangeArrowheads="1"/>
              </p:cNvSpPr>
              <p:nvPr/>
            </p:nvSpPr>
            <p:spPr bwMode="auto">
              <a:xfrm>
                <a:off x="664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191" name="Rectangle 7"/>
              <p:cNvSpPr>
                <a:spLocks noChangeArrowheads="1"/>
              </p:cNvSpPr>
              <p:nvPr/>
            </p:nvSpPr>
            <p:spPr bwMode="auto">
              <a:xfrm>
                <a:off x="650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192" name="Text Box 8"/>
              <p:cNvSpPr txBox="1">
                <a:spLocks noChangeArrowheads="1"/>
              </p:cNvSpPr>
              <p:nvPr/>
            </p:nvSpPr>
            <p:spPr bwMode="auto">
              <a:xfrm>
                <a:off x="664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  <p:sp>
            <p:nvSpPr>
              <p:cNvPr id="605193" name="Rectangle 9"/>
              <p:cNvSpPr>
                <a:spLocks noChangeArrowheads="1"/>
              </p:cNvSpPr>
              <p:nvPr/>
            </p:nvSpPr>
            <p:spPr bwMode="auto">
              <a:xfrm>
                <a:off x="874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194" name="Text Box 10"/>
              <p:cNvSpPr txBox="1">
                <a:spLocks noChangeArrowheads="1"/>
              </p:cNvSpPr>
              <p:nvPr/>
            </p:nvSpPr>
            <p:spPr bwMode="auto">
              <a:xfrm>
                <a:off x="888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195" name="Rectangle 11"/>
              <p:cNvSpPr>
                <a:spLocks noChangeArrowheads="1"/>
              </p:cNvSpPr>
              <p:nvPr/>
            </p:nvSpPr>
            <p:spPr bwMode="auto">
              <a:xfrm>
                <a:off x="874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196" name="Text Box 12"/>
              <p:cNvSpPr txBox="1">
                <a:spLocks noChangeArrowheads="1"/>
              </p:cNvSpPr>
              <p:nvPr/>
            </p:nvSpPr>
            <p:spPr bwMode="auto">
              <a:xfrm>
                <a:off x="888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197" name="Rectangle 13"/>
              <p:cNvSpPr>
                <a:spLocks noChangeArrowheads="1"/>
              </p:cNvSpPr>
              <p:nvPr/>
            </p:nvSpPr>
            <p:spPr bwMode="auto">
              <a:xfrm>
                <a:off x="1098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198" name="Text Box 14"/>
              <p:cNvSpPr txBox="1">
                <a:spLocks noChangeArrowheads="1"/>
              </p:cNvSpPr>
              <p:nvPr/>
            </p:nvSpPr>
            <p:spPr bwMode="auto">
              <a:xfrm>
                <a:off x="1112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199" name="Rectangle 15"/>
              <p:cNvSpPr>
                <a:spLocks noChangeArrowheads="1"/>
              </p:cNvSpPr>
              <p:nvPr/>
            </p:nvSpPr>
            <p:spPr bwMode="auto">
              <a:xfrm>
                <a:off x="1098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00" name="Text Box 16"/>
              <p:cNvSpPr txBox="1">
                <a:spLocks noChangeArrowheads="1"/>
              </p:cNvSpPr>
              <p:nvPr/>
            </p:nvSpPr>
            <p:spPr bwMode="auto">
              <a:xfrm>
                <a:off x="1112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201" name="Rectangle 17"/>
              <p:cNvSpPr>
                <a:spLocks noChangeArrowheads="1"/>
              </p:cNvSpPr>
              <p:nvPr/>
            </p:nvSpPr>
            <p:spPr bwMode="auto">
              <a:xfrm>
                <a:off x="650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02" name="Text Box 18"/>
              <p:cNvSpPr txBox="1">
                <a:spLocks noChangeArrowheads="1"/>
              </p:cNvSpPr>
              <p:nvPr/>
            </p:nvSpPr>
            <p:spPr bwMode="auto">
              <a:xfrm>
                <a:off x="664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  <p:sp>
            <p:nvSpPr>
              <p:cNvPr id="605203" name="Rectangle 19"/>
              <p:cNvSpPr>
                <a:spLocks noChangeArrowheads="1"/>
              </p:cNvSpPr>
              <p:nvPr/>
            </p:nvSpPr>
            <p:spPr bwMode="auto">
              <a:xfrm>
                <a:off x="874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04" name="Text Box 20"/>
              <p:cNvSpPr txBox="1">
                <a:spLocks noChangeArrowheads="1"/>
              </p:cNvSpPr>
              <p:nvPr/>
            </p:nvSpPr>
            <p:spPr bwMode="auto">
              <a:xfrm>
                <a:off x="888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  <p:sp>
            <p:nvSpPr>
              <p:cNvPr id="605205" name="Rectangle 21"/>
              <p:cNvSpPr>
                <a:spLocks noChangeArrowheads="1"/>
              </p:cNvSpPr>
              <p:nvPr/>
            </p:nvSpPr>
            <p:spPr bwMode="auto">
              <a:xfrm>
                <a:off x="1098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06" name="Text Box 22"/>
              <p:cNvSpPr txBox="1">
                <a:spLocks noChangeArrowheads="1"/>
              </p:cNvSpPr>
              <p:nvPr/>
            </p:nvSpPr>
            <p:spPr bwMode="auto">
              <a:xfrm>
                <a:off x="1112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  <p:sp>
            <p:nvSpPr>
              <p:cNvPr id="605207" name="Rectangle 23"/>
              <p:cNvSpPr>
                <a:spLocks noChangeArrowheads="1"/>
              </p:cNvSpPr>
              <p:nvPr/>
            </p:nvSpPr>
            <p:spPr bwMode="auto">
              <a:xfrm>
                <a:off x="1330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08" name="Text Box 24"/>
              <p:cNvSpPr txBox="1">
                <a:spLocks noChangeArrowheads="1"/>
              </p:cNvSpPr>
              <p:nvPr/>
            </p:nvSpPr>
            <p:spPr bwMode="auto">
              <a:xfrm>
                <a:off x="1344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09" name="Rectangle 25"/>
              <p:cNvSpPr>
                <a:spLocks noChangeArrowheads="1"/>
              </p:cNvSpPr>
              <p:nvPr/>
            </p:nvSpPr>
            <p:spPr bwMode="auto">
              <a:xfrm>
                <a:off x="1330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10" name="Text Box 26"/>
              <p:cNvSpPr txBox="1">
                <a:spLocks noChangeArrowheads="1"/>
              </p:cNvSpPr>
              <p:nvPr/>
            </p:nvSpPr>
            <p:spPr bwMode="auto">
              <a:xfrm>
                <a:off x="1344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11" name="Rectangle 27"/>
              <p:cNvSpPr>
                <a:spLocks noChangeArrowheads="1"/>
              </p:cNvSpPr>
              <p:nvPr/>
            </p:nvSpPr>
            <p:spPr bwMode="auto">
              <a:xfrm>
                <a:off x="1330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12" name="Text Box 28"/>
              <p:cNvSpPr txBox="1">
                <a:spLocks noChangeArrowheads="1"/>
              </p:cNvSpPr>
              <p:nvPr/>
            </p:nvSpPr>
            <p:spPr bwMode="auto">
              <a:xfrm>
                <a:off x="1344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213" name="Rectangle 29"/>
              <p:cNvSpPr>
                <a:spLocks noChangeArrowheads="1"/>
              </p:cNvSpPr>
              <p:nvPr/>
            </p:nvSpPr>
            <p:spPr bwMode="auto">
              <a:xfrm>
                <a:off x="1562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14" name="Text Box 30"/>
              <p:cNvSpPr txBox="1">
                <a:spLocks noChangeArrowheads="1"/>
              </p:cNvSpPr>
              <p:nvPr/>
            </p:nvSpPr>
            <p:spPr bwMode="auto">
              <a:xfrm>
                <a:off x="1576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15" name="Rectangle 31"/>
              <p:cNvSpPr>
                <a:spLocks noChangeArrowheads="1"/>
              </p:cNvSpPr>
              <p:nvPr/>
            </p:nvSpPr>
            <p:spPr bwMode="auto">
              <a:xfrm>
                <a:off x="1562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16" name="Text Box 32"/>
              <p:cNvSpPr txBox="1">
                <a:spLocks noChangeArrowheads="1"/>
              </p:cNvSpPr>
              <p:nvPr/>
            </p:nvSpPr>
            <p:spPr bwMode="auto">
              <a:xfrm>
                <a:off x="1576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17" name="Rectangle 33"/>
              <p:cNvSpPr>
                <a:spLocks noChangeArrowheads="1"/>
              </p:cNvSpPr>
              <p:nvPr/>
            </p:nvSpPr>
            <p:spPr bwMode="auto">
              <a:xfrm>
                <a:off x="1562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18" name="Text Box 34"/>
              <p:cNvSpPr txBox="1">
                <a:spLocks noChangeArrowheads="1"/>
              </p:cNvSpPr>
              <p:nvPr/>
            </p:nvSpPr>
            <p:spPr bwMode="auto">
              <a:xfrm>
                <a:off x="1576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19" name="Rectangle 35"/>
              <p:cNvSpPr>
                <a:spLocks noChangeArrowheads="1"/>
              </p:cNvSpPr>
              <p:nvPr/>
            </p:nvSpPr>
            <p:spPr bwMode="auto">
              <a:xfrm>
                <a:off x="650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20" name="Text Box 36"/>
              <p:cNvSpPr txBox="1">
                <a:spLocks noChangeArrowheads="1"/>
              </p:cNvSpPr>
              <p:nvPr/>
            </p:nvSpPr>
            <p:spPr bwMode="auto">
              <a:xfrm>
                <a:off x="664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21" name="Rectangle 37"/>
              <p:cNvSpPr>
                <a:spLocks noChangeArrowheads="1"/>
              </p:cNvSpPr>
              <p:nvPr/>
            </p:nvSpPr>
            <p:spPr bwMode="auto">
              <a:xfrm>
                <a:off x="874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22" name="Text Box 38"/>
              <p:cNvSpPr txBox="1">
                <a:spLocks noChangeArrowheads="1"/>
              </p:cNvSpPr>
              <p:nvPr/>
            </p:nvSpPr>
            <p:spPr bwMode="auto">
              <a:xfrm>
                <a:off x="888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23" name="Rectangle 39"/>
              <p:cNvSpPr>
                <a:spLocks noChangeArrowheads="1"/>
              </p:cNvSpPr>
              <p:nvPr/>
            </p:nvSpPr>
            <p:spPr bwMode="auto">
              <a:xfrm>
                <a:off x="1098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24" name="Text Box 40"/>
              <p:cNvSpPr txBox="1">
                <a:spLocks noChangeArrowheads="1"/>
              </p:cNvSpPr>
              <p:nvPr/>
            </p:nvSpPr>
            <p:spPr bwMode="auto">
              <a:xfrm>
                <a:off x="1112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25" name="Rectangle 41"/>
              <p:cNvSpPr>
                <a:spLocks noChangeArrowheads="1"/>
              </p:cNvSpPr>
              <p:nvPr/>
            </p:nvSpPr>
            <p:spPr bwMode="auto">
              <a:xfrm>
                <a:off x="1330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26" name="Text Box 42"/>
              <p:cNvSpPr txBox="1">
                <a:spLocks noChangeArrowheads="1"/>
              </p:cNvSpPr>
              <p:nvPr/>
            </p:nvSpPr>
            <p:spPr bwMode="auto">
              <a:xfrm>
                <a:off x="1344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27" name="Rectangle 43"/>
              <p:cNvSpPr>
                <a:spLocks noChangeArrowheads="1"/>
              </p:cNvSpPr>
              <p:nvPr/>
            </p:nvSpPr>
            <p:spPr bwMode="auto">
              <a:xfrm>
                <a:off x="1562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28" name="Text Box 44"/>
              <p:cNvSpPr txBox="1">
                <a:spLocks noChangeArrowheads="1"/>
              </p:cNvSpPr>
              <p:nvPr/>
            </p:nvSpPr>
            <p:spPr bwMode="auto">
              <a:xfrm>
                <a:off x="1576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29" name="Rectangle 45"/>
              <p:cNvSpPr>
                <a:spLocks noChangeArrowheads="1"/>
              </p:cNvSpPr>
              <p:nvPr/>
            </p:nvSpPr>
            <p:spPr bwMode="auto">
              <a:xfrm>
                <a:off x="650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30" name="Text Box 46"/>
              <p:cNvSpPr txBox="1">
                <a:spLocks noChangeArrowheads="1"/>
              </p:cNvSpPr>
              <p:nvPr/>
            </p:nvSpPr>
            <p:spPr bwMode="auto">
              <a:xfrm>
                <a:off x="664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31" name="Rectangle 47"/>
              <p:cNvSpPr>
                <a:spLocks noChangeArrowheads="1"/>
              </p:cNvSpPr>
              <p:nvPr/>
            </p:nvSpPr>
            <p:spPr bwMode="auto">
              <a:xfrm>
                <a:off x="874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32" name="Text Box 48"/>
              <p:cNvSpPr txBox="1">
                <a:spLocks noChangeArrowheads="1"/>
              </p:cNvSpPr>
              <p:nvPr/>
            </p:nvSpPr>
            <p:spPr bwMode="auto">
              <a:xfrm>
                <a:off x="888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33" name="Rectangle 49"/>
              <p:cNvSpPr>
                <a:spLocks noChangeArrowheads="1"/>
              </p:cNvSpPr>
              <p:nvPr/>
            </p:nvSpPr>
            <p:spPr bwMode="auto">
              <a:xfrm>
                <a:off x="1098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34" name="Text Box 50"/>
              <p:cNvSpPr txBox="1">
                <a:spLocks noChangeArrowheads="1"/>
              </p:cNvSpPr>
              <p:nvPr/>
            </p:nvSpPr>
            <p:spPr bwMode="auto">
              <a:xfrm>
                <a:off x="1112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35" name="Rectangle 51"/>
              <p:cNvSpPr>
                <a:spLocks noChangeArrowheads="1"/>
              </p:cNvSpPr>
              <p:nvPr/>
            </p:nvSpPr>
            <p:spPr bwMode="auto">
              <a:xfrm>
                <a:off x="1330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36" name="Text Box 52"/>
              <p:cNvSpPr txBox="1">
                <a:spLocks noChangeArrowheads="1"/>
              </p:cNvSpPr>
              <p:nvPr/>
            </p:nvSpPr>
            <p:spPr bwMode="auto">
              <a:xfrm>
                <a:off x="1344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37" name="Rectangle 53"/>
              <p:cNvSpPr>
                <a:spLocks noChangeArrowheads="1"/>
              </p:cNvSpPr>
              <p:nvPr/>
            </p:nvSpPr>
            <p:spPr bwMode="auto">
              <a:xfrm>
                <a:off x="1562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38" name="Text Box 54"/>
              <p:cNvSpPr txBox="1">
                <a:spLocks noChangeArrowheads="1"/>
              </p:cNvSpPr>
              <p:nvPr/>
            </p:nvSpPr>
            <p:spPr bwMode="auto">
              <a:xfrm>
                <a:off x="1576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39" name="Rectangle 55"/>
              <p:cNvSpPr>
                <a:spLocks noChangeArrowheads="1"/>
              </p:cNvSpPr>
              <p:nvPr/>
            </p:nvSpPr>
            <p:spPr bwMode="auto">
              <a:xfrm>
                <a:off x="1794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40" name="Text Box 56"/>
              <p:cNvSpPr txBox="1">
                <a:spLocks noChangeArrowheads="1"/>
              </p:cNvSpPr>
              <p:nvPr/>
            </p:nvSpPr>
            <p:spPr bwMode="auto">
              <a:xfrm>
                <a:off x="1808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41" name="Rectangle 57"/>
              <p:cNvSpPr>
                <a:spLocks noChangeArrowheads="1"/>
              </p:cNvSpPr>
              <p:nvPr/>
            </p:nvSpPr>
            <p:spPr bwMode="auto">
              <a:xfrm>
                <a:off x="1794" y="3080"/>
                <a:ext cx="238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42" name="Text Box 58"/>
              <p:cNvSpPr txBox="1">
                <a:spLocks noChangeArrowheads="1"/>
              </p:cNvSpPr>
              <p:nvPr/>
            </p:nvSpPr>
            <p:spPr bwMode="auto">
              <a:xfrm>
                <a:off x="1808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43" name="Rectangle 59"/>
              <p:cNvSpPr>
                <a:spLocks noChangeArrowheads="1"/>
              </p:cNvSpPr>
              <p:nvPr/>
            </p:nvSpPr>
            <p:spPr bwMode="auto">
              <a:xfrm>
                <a:off x="1794" y="3256"/>
                <a:ext cx="237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44" name="Text Box 60"/>
              <p:cNvSpPr txBox="1">
                <a:spLocks noChangeArrowheads="1"/>
              </p:cNvSpPr>
              <p:nvPr/>
            </p:nvSpPr>
            <p:spPr bwMode="auto">
              <a:xfrm>
                <a:off x="1808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45" name="Rectangle 61"/>
              <p:cNvSpPr>
                <a:spLocks noChangeArrowheads="1"/>
              </p:cNvSpPr>
              <p:nvPr/>
            </p:nvSpPr>
            <p:spPr bwMode="auto">
              <a:xfrm>
                <a:off x="1794" y="3432"/>
                <a:ext cx="238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46" name="Text Box 62"/>
              <p:cNvSpPr txBox="1">
                <a:spLocks noChangeArrowheads="1"/>
              </p:cNvSpPr>
              <p:nvPr/>
            </p:nvSpPr>
            <p:spPr bwMode="auto">
              <a:xfrm>
                <a:off x="1808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47" name="Rectangle 63"/>
              <p:cNvSpPr>
                <a:spLocks noChangeArrowheads="1"/>
              </p:cNvSpPr>
              <p:nvPr/>
            </p:nvSpPr>
            <p:spPr bwMode="auto">
              <a:xfrm>
                <a:off x="1794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48" name="Text Box 64"/>
              <p:cNvSpPr txBox="1">
                <a:spLocks noChangeArrowheads="1"/>
              </p:cNvSpPr>
              <p:nvPr/>
            </p:nvSpPr>
            <p:spPr bwMode="auto">
              <a:xfrm>
                <a:off x="1808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49" name="Rectangle 65"/>
              <p:cNvSpPr>
                <a:spLocks noChangeArrowheads="1"/>
              </p:cNvSpPr>
              <p:nvPr/>
            </p:nvSpPr>
            <p:spPr bwMode="auto">
              <a:xfrm>
                <a:off x="1794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50" name="Text Box 66"/>
              <p:cNvSpPr txBox="1">
                <a:spLocks noChangeArrowheads="1"/>
              </p:cNvSpPr>
              <p:nvPr/>
            </p:nvSpPr>
            <p:spPr bwMode="auto">
              <a:xfrm>
                <a:off x="1808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51" name="Rectangle 67"/>
              <p:cNvSpPr>
                <a:spLocks noChangeArrowheads="1"/>
              </p:cNvSpPr>
              <p:nvPr/>
            </p:nvSpPr>
            <p:spPr bwMode="auto">
              <a:xfrm>
                <a:off x="1562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52" name="Text Box 68"/>
              <p:cNvSpPr txBox="1">
                <a:spLocks noChangeArrowheads="1"/>
              </p:cNvSpPr>
              <p:nvPr/>
            </p:nvSpPr>
            <p:spPr bwMode="auto">
              <a:xfrm>
                <a:off x="1576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253" name="Rectangle 69"/>
              <p:cNvSpPr>
                <a:spLocks noChangeArrowheads="1"/>
              </p:cNvSpPr>
              <p:nvPr/>
            </p:nvSpPr>
            <p:spPr bwMode="auto">
              <a:xfrm>
                <a:off x="1330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54" name="Text Box 70"/>
              <p:cNvSpPr txBox="1">
                <a:spLocks noChangeArrowheads="1"/>
              </p:cNvSpPr>
              <p:nvPr/>
            </p:nvSpPr>
            <p:spPr bwMode="auto">
              <a:xfrm>
                <a:off x="1344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55" name="Rectangle 71"/>
              <p:cNvSpPr>
                <a:spLocks noChangeArrowheads="1"/>
              </p:cNvSpPr>
              <p:nvPr/>
            </p:nvSpPr>
            <p:spPr bwMode="auto">
              <a:xfrm>
                <a:off x="1098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56" name="Text Box 72"/>
              <p:cNvSpPr txBox="1">
                <a:spLocks noChangeArrowheads="1"/>
              </p:cNvSpPr>
              <p:nvPr/>
            </p:nvSpPr>
            <p:spPr bwMode="auto">
              <a:xfrm>
                <a:off x="1112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57" name="Rectangle 73"/>
              <p:cNvSpPr>
                <a:spLocks noChangeArrowheads="1"/>
              </p:cNvSpPr>
              <p:nvPr/>
            </p:nvSpPr>
            <p:spPr bwMode="auto">
              <a:xfrm>
                <a:off x="874" y="272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58" name="Text Box 74"/>
              <p:cNvSpPr txBox="1">
                <a:spLocks noChangeArrowheads="1"/>
              </p:cNvSpPr>
              <p:nvPr/>
            </p:nvSpPr>
            <p:spPr bwMode="auto">
              <a:xfrm>
                <a:off x="888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59" name="Rectangle 75"/>
              <p:cNvSpPr>
                <a:spLocks noChangeArrowheads="1"/>
              </p:cNvSpPr>
              <p:nvPr/>
            </p:nvSpPr>
            <p:spPr bwMode="auto">
              <a:xfrm>
                <a:off x="650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60" name="Text Box 76"/>
              <p:cNvSpPr txBox="1">
                <a:spLocks noChangeArrowheads="1"/>
              </p:cNvSpPr>
              <p:nvPr/>
            </p:nvSpPr>
            <p:spPr bwMode="auto">
              <a:xfrm>
                <a:off x="664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61" name="Rectangle 77"/>
              <p:cNvSpPr>
                <a:spLocks noChangeArrowheads="1"/>
              </p:cNvSpPr>
              <p:nvPr/>
            </p:nvSpPr>
            <p:spPr bwMode="auto">
              <a:xfrm>
                <a:off x="650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62" name="Text Box 78"/>
              <p:cNvSpPr txBox="1">
                <a:spLocks noChangeArrowheads="1"/>
              </p:cNvSpPr>
              <p:nvPr/>
            </p:nvSpPr>
            <p:spPr bwMode="auto">
              <a:xfrm>
                <a:off x="664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63" name="Rectangle 79"/>
              <p:cNvSpPr>
                <a:spLocks noChangeArrowheads="1"/>
              </p:cNvSpPr>
              <p:nvPr/>
            </p:nvSpPr>
            <p:spPr bwMode="auto">
              <a:xfrm>
                <a:off x="874" y="2552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64" name="Text Box 80"/>
              <p:cNvSpPr txBox="1">
                <a:spLocks noChangeArrowheads="1"/>
              </p:cNvSpPr>
              <p:nvPr/>
            </p:nvSpPr>
            <p:spPr bwMode="auto">
              <a:xfrm>
                <a:off x="888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65" name="Rectangle 81"/>
              <p:cNvSpPr>
                <a:spLocks noChangeArrowheads="1"/>
              </p:cNvSpPr>
              <p:nvPr/>
            </p:nvSpPr>
            <p:spPr bwMode="auto">
              <a:xfrm>
                <a:off x="1098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66" name="Text Box 82"/>
              <p:cNvSpPr txBox="1">
                <a:spLocks noChangeArrowheads="1"/>
              </p:cNvSpPr>
              <p:nvPr/>
            </p:nvSpPr>
            <p:spPr bwMode="auto">
              <a:xfrm>
                <a:off x="1112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67" name="Rectangle 83"/>
              <p:cNvSpPr>
                <a:spLocks noChangeArrowheads="1"/>
              </p:cNvSpPr>
              <p:nvPr/>
            </p:nvSpPr>
            <p:spPr bwMode="auto">
              <a:xfrm>
                <a:off x="1330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68" name="Text Box 84"/>
              <p:cNvSpPr txBox="1">
                <a:spLocks noChangeArrowheads="1"/>
              </p:cNvSpPr>
              <p:nvPr/>
            </p:nvSpPr>
            <p:spPr bwMode="auto">
              <a:xfrm>
                <a:off x="1344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69" name="Rectangle 85"/>
              <p:cNvSpPr>
                <a:spLocks noChangeArrowheads="1"/>
              </p:cNvSpPr>
              <p:nvPr/>
            </p:nvSpPr>
            <p:spPr bwMode="auto">
              <a:xfrm>
                <a:off x="1562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70" name="Text Box 86"/>
              <p:cNvSpPr txBox="1">
                <a:spLocks noChangeArrowheads="1"/>
              </p:cNvSpPr>
              <p:nvPr/>
            </p:nvSpPr>
            <p:spPr bwMode="auto">
              <a:xfrm>
                <a:off x="1576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271" name="Rectangle 87"/>
              <p:cNvSpPr>
                <a:spLocks noChangeArrowheads="1"/>
              </p:cNvSpPr>
              <p:nvPr/>
            </p:nvSpPr>
            <p:spPr bwMode="auto">
              <a:xfrm>
                <a:off x="1794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72" name="Text Box 88"/>
              <p:cNvSpPr txBox="1">
                <a:spLocks noChangeArrowheads="1"/>
              </p:cNvSpPr>
              <p:nvPr/>
            </p:nvSpPr>
            <p:spPr bwMode="auto">
              <a:xfrm>
                <a:off x="1808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273" name="Rectangle 89"/>
              <p:cNvSpPr>
                <a:spLocks noChangeArrowheads="1"/>
              </p:cNvSpPr>
              <p:nvPr/>
            </p:nvSpPr>
            <p:spPr bwMode="auto">
              <a:xfrm>
                <a:off x="2026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74" name="Text Box 90"/>
              <p:cNvSpPr txBox="1">
                <a:spLocks noChangeArrowheads="1"/>
              </p:cNvSpPr>
              <p:nvPr/>
            </p:nvSpPr>
            <p:spPr bwMode="auto">
              <a:xfrm>
                <a:off x="2040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75" name="Rectangle 91"/>
              <p:cNvSpPr>
                <a:spLocks noChangeArrowheads="1"/>
              </p:cNvSpPr>
              <p:nvPr/>
            </p:nvSpPr>
            <p:spPr bwMode="auto">
              <a:xfrm>
                <a:off x="2026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76" name="Text Box 92"/>
              <p:cNvSpPr txBox="1">
                <a:spLocks noChangeArrowheads="1"/>
              </p:cNvSpPr>
              <p:nvPr/>
            </p:nvSpPr>
            <p:spPr bwMode="auto">
              <a:xfrm>
                <a:off x="2040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77" name="Rectangle 93"/>
              <p:cNvSpPr>
                <a:spLocks noChangeArrowheads="1"/>
              </p:cNvSpPr>
              <p:nvPr/>
            </p:nvSpPr>
            <p:spPr bwMode="auto">
              <a:xfrm>
                <a:off x="2026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78" name="Text Box 94"/>
              <p:cNvSpPr txBox="1">
                <a:spLocks noChangeArrowheads="1"/>
              </p:cNvSpPr>
              <p:nvPr/>
            </p:nvSpPr>
            <p:spPr bwMode="auto">
              <a:xfrm>
                <a:off x="2040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79" name="Rectangle 95"/>
              <p:cNvSpPr>
                <a:spLocks noChangeArrowheads="1"/>
              </p:cNvSpPr>
              <p:nvPr/>
            </p:nvSpPr>
            <p:spPr bwMode="auto">
              <a:xfrm>
                <a:off x="2026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80" name="Text Box 96"/>
              <p:cNvSpPr txBox="1">
                <a:spLocks noChangeArrowheads="1"/>
              </p:cNvSpPr>
              <p:nvPr/>
            </p:nvSpPr>
            <p:spPr bwMode="auto">
              <a:xfrm>
                <a:off x="2040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81" name="Rectangle 97"/>
              <p:cNvSpPr>
                <a:spLocks noChangeArrowheads="1"/>
              </p:cNvSpPr>
              <p:nvPr/>
            </p:nvSpPr>
            <p:spPr bwMode="auto">
              <a:xfrm>
                <a:off x="2026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82" name="Text Box 98"/>
              <p:cNvSpPr txBox="1">
                <a:spLocks noChangeArrowheads="1"/>
              </p:cNvSpPr>
              <p:nvPr/>
            </p:nvSpPr>
            <p:spPr bwMode="auto">
              <a:xfrm>
                <a:off x="2040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83" name="Rectangle 99"/>
              <p:cNvSpPr>
                <a:spLocks noChangeArrowheads="1"/>
              </p:cNvSpPr>
              <p:nvPr/>
            </p:nvSpPr>
            <p:spPr bwMode="auto">
              <a:xfrm>
                <a:off x="2026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84" name="Text Box 100"/>
              <p:cNvSpPr txBox="1">
                <a:spLocks noChangeArrowheads="1"/>
              </p:cNvSpPr>
              <p:nvPr/>
            </p:nvSpPr>
            <p:spPr bwMode="auto">
              <a:xfrm>
                <a:off x="2040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85" name="Rectangle 101"/>
              <p:cNvSpPr>
                <a:spLocks noChangeArrowheads="1"/>
              </p:cNvSpPr>
              <p:nvPr/>
            </p:nvSpPr>
            <p:spPr bwMode="auto">
              <a:xfrm>
                <a:off x="2026" y="360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86" name="Text Box 102"/>
              <p:cNvSpPr txBox="1">
                <a:spLocks noChangeArrowheads="1"/>
              </p:cNvSpPr>
              <p:nvPr/>
            </p:nvSpPr>
            <p:spPr bwMode="auto">
              <a:xfrm>
                <a:off x="2040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87" name="Rectangle 103"/>
              <p:cNvSpPr>
                <a:spLocks noChangeArrowheads="1"/>
              </p:cNvSpPr>
              <p:nvPr/>
            </p:nvSpPr>
            <p:spPr bwMode="auto">
              <a:xfrm>
                <a:off x="2258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88" name="Text Box 104"/>
              <p:cNvSpPr txBox="1">
                <a:spLocks noChangeArrowheads="1"/>
              </p:cNvSpPr>
              <p:nvPr/>
            </p:nvSpPr>
            <p:spPr bwMode="auto">
              <a:xfrm>
                <a:off x="2272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89" name="Rectangle 105"/>
              <p:cNvSpPr>
                <a:spLocks noChangeArrowheads="1"/>
              </p:cNvSpPr>
              <p:nvPr/>
            </p:nvSpPr>
            <p:spPr bwMode="auto">
              <a:xfrm>
                <a:off x="2258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90" name="Text Box 106"/>
              <p:cNvSpPr txBox="1">
                <a:spLocks noChangeArrowheads="1"/>
              </p:cNvSpPr>
              <p:nvPr/>
            </p:nvSpPr>
            <p:spPr bwMode="auto">
              <a:xfrm>
                <a:off x="2272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91" name="Rectangle 107"/>
              <p:cNvSpPr>
                <a:spLocks noChangeArrowheads="1"/>
              </p:cNvSpPr>
              <p:nvPr/>
            </p:nvSpPr>
            <p:spPr bwMode="auto">
              <a:xfrm>
                <a:off x="650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92" name="Text Box 108"/>
              <p:cNvSpPr txBox="1">
                <a:spLocks noChangeArrowheads="1"/>
              </p:cNvSpPr>
              <p:nvPr/>
            </p:nvSpPr>
            <p:spPr bwMode="auto">
              <a:xfrm>
                <a:off x="664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93" name="Rectangle 109"/>
              <p:cNvSpPr>
                <a:spLocks noChangeArrowheads="1"/>
              </p:cNvSpPr>
              <p:nvPr/>
            </p:nvSpPr>
            <p:spPr bwMode="auto">
              <a:xfrm>
                <a:off x="874" y="2376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94" name="Text Box 110"/>
              <p:cNvSpPr txBox="1">
                <a:spLocks noChangeArrowheads="1"/>
              </p:cNvSpPr>
              <p:nvPr/>
            </p:nvSpPr>
            <p:spPr bwMode="auto">
              <a:xfrm>
                <a:off x="888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295" name="Rectangle 111"/>
              <p:cNvSpPr>
                <a:spLocks noChangeArrowheads="1"/>
              </p:cNvSpPr>
              <p:nvPr/>
            </p:nvSpPr>
            <p:spPr bwMode="auto">
              <a:xfrm>
                <a:off x="1098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96" name="Text Box 112"/>
              <p:cNvSpPr txBox="1">
                <a:spLocks noChangeArrowheads="1"/>
              </p:cNvSpPr>
              <p:nvPr/>
            </p:nvSpPr>
            <p:spPr bwMode="auto">
              <a:xfrm>
                <a:off x="1112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297" name="Rectangle 113"/>
              <p:cNvSpPr>
                <a:spLocks noChangeArrowheads="1"/>
              </p:cNvSpPr>
              <p:nvPr/>
            </p:nvSpPr>
            <p:spPr bwMode="auto">
              <a:xfrm>
                <a:off x="1330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298" name="Text Box 114"/>
              <p:cNvSpPr txBox="1">
                <a:spLocks noChangeArrowheads="1"/>
              </p:cNvSpPr>
              <p:nvPr/>
            </p:nvSpPr>
            <p:spPr bwMode="auto">
              <a:xfrm>
                <a:off x="1344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299" name="Rectangle 115"/>
              <p:cNvSpPr>
                <a:spLocks noChangeArrowheads="1"/>
              </p:cNvSpPr>
              <p:nvPr/>
            </p:nvSpPr>
            <p:spPr bwMode="auto">
              <a:xfrm>
                <a:off x="1562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00" name="Text Box 116"/>
              <p:cNvSpPr txBox="1">
                <a:spLocks noChangeArrowheads="1"/>
              </p:cNvSpPr>
              <p:nvPr/>
            </p:nvSpPr>
            <p:spPr bwMode="auto">
              <a:xfrm>
                <a:off x="1576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301" name="Rectangle 117"/>
              <p:cNvSpPr>
                <a:spLocks noChangeArrowheads="1"/>
              </p:cNvSpPr>
              <p:nvPr/>
            </p:nvSpPr>
            <p:spPr bwMode="auto">
              <a:xfrm>
                <a:off x="1794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02" name="Text Box 118"/>
              <p:cNvSpPr txBox="1">
                <a:spLocks noChangeArrowheads="1"/>
              </p:cNvSpPr>
              <p:nvPr/>
            </p:nvSpPr>
            <p:spPr bwMode="auto">
              <a:xfrm>
                <a:off x="1808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  <p:sp>
            <p:nvSpPr>
              <p:cNvPr id="605303" name="Rectangle 119"/>
              <p:cNvSpPr>
                <a:spLocks noChangeArrowheads="1"/>
              </p:cNvSpPr>
              <p:nvPr/>
            </p:nvSpPr>
            <p:spPr bwMode="auto">
              <a:xfrm>
                <a:off x="2026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04" name="Text Box 120"/>
              <p:cNvSpPr txBox="1">
                <a:spLocks noChangeArrowheads="1"/>
              </p:cNvSpPr>
              <p:nvPr/>
            </p:nvSpPr>
            <p:spPr bwMode="auto">
              <a:xfrm>
                <a:off x="2040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  <p:sp>
            <p:nvSpPr>
              <p:cNvPr id="605305" name="Rectangle 121"/>
              <p:cNvSpPr>
                <a:spLocks noChangeArrowheads="1"/>
              </p:cNvSpPr>
              <p:nvPr/>
            </p:nvSpPr>
            <p:spPr bwMode="auto">
              <a:xfrm>
                <a:off x="2258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06" name="Text Box 122"/>
              <p:cNvSpPr txBox="1">
                <a:spLocks noChangeArrowheads="1"/>
              </p:cNvSpPr>
              <p:nvPr/>
            </p:nvSpPr>
            <p:spPr bwMode="auto">
              <a:xfrm>
                <a:off x="2272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307" name="Rectangle 123"/>
              <p:cNvSpPr>
                <a:spLocks noChangeArrowheads="1"/>
              </p:cNvSpPr>
              <p:nvPr/>
            </p:nvSpPr>
            <p:spPr bwMode="auto">
              <a:xfrm>
                <a:off x="2258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08" name="Text Box 124"/>
              <p:cNvSpPr txBox="1">
                <a:spLocks noChangeArrowheads="1"/>
              </p:cNvSpPr>
              <p:nvPr/>
            </p:nvSpPr>
            <p:spPr bwMode="auto">
              <a:xfrm>
                <a:off x="2272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309" name="Rectangle 125"/>
              <p:cNvSpPr>
                <a:spLocks noChangeArrowheads="1"/>
              </p:cNvSpPr>
              <p:nvPr/>
            </p:nvSpPr>
            <p:spPr bwMode="auto">
              <a:xfrm>
                <a:off x="2258" y="272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0" name="Text Box 126"/>
              <p:cNvSpPr txBox="1">
                <a:spLocks noChangeArrowheads="1"/>
              </p:cNvSpPr>
              <p:nvPr/>
            </p:nvSpPr>
            <p:spPr bwMode="auto">
              <a:xfrm>
                <a:off x="2272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</a:p>
            </p:txBody>
          </p:sp>
          <p:sp>
            <p:nvSpPr>
              <p:cNvPr id="605311" name="Rectangle 127"/>
              <p:cNvSpPr>
                <a:spLocks noChangeArrowheads="1"/>
              </p:cNvSpPr>
              <p:nvPr/>
            </p:nvSpPr>
            <p:spPr bwMode="auto">
              <a:xfrm>
                <a:off x="2258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2" name="Text Box 128"/>
              <p:cNvSpPr txBox="1">
                <a:spLocks noChangeArrowheads="1"/>
              </p:cNvSpPr>
              <p:nvPr/>
            </p:nvSpPr>
            <p:spPr bwMode="auto">
              <a:xfrm>
                <a:off x="2272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605313" name="Rectangle 129"/>
              <p:cNvSpPr>
                <a:spLocks noChangeArrowheads="1"/>
              </p:cNvSpPr>
              <p:nvPr/>
            </p:nvSpPr>
            <p:spPr bwMode="auto">
              <a:xfrm>
                <a:off x="2258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4" name="Text Box 130"/>
              <p:cNvSpPr txBox="1">
                <a:spLocks noChangeArrowheads="1"/>
              </p:cNvSpPr>
              <p:nvPr/>
            </p:nvSpPr>
            <p:spPr bwMode="auto">
              <a:xfrm>
                <a:off x="2272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315" name="Rectangle 131"/>
              <p:cNvSpPr>
                <a:spLocks noChangeArrowheads="1"/>
              </p:cNvSpPr>
              <p:nvPr/>
            </p:nvSpPr>
            <p:spPr bwMode="auto">
              <a:xfrm>
                <a:off x="2258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6" name="Text Box 132"/>
              <p:cNvSpPr txBox="1">
                <a:spLocks noChangeArrowheads="1"/>
              </p:cNvSpPr>
              <p:nvPr/>
            </p:nvSpPr>
            <p:spPr bwMode="auto">
              <a:xfrm>
                <a:off x="2272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  <p:sp>
            <p:nvSpPr>
              <p:cNvPr id="605317" name="Rectangle 133"/>
              <p:cNvSpPr>
                <a:spLocks noChangeArrowheads="1"/>
              </p:cNvSpPr>
              <p:nvPr/>
            </p:nvSpPr>
            <p:spPr bwMode="auto">
              <a:xfrm>
                <a:off x="638" y="2370"/>
                <a:ext cx="1852" cy="141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8" name="Line 134"/>
              <p:cNvSpPr>
                <a:spLocks noChangeShapeType="1"/>
              </p:cNvSpPr>
              <p:nvPr/>
            </p:nvSpPr>
            <p:spPr bwMode="auto">
              <a:xfrm>
                <a:off x="870" y="2378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19" name="Line 135"/>
              <p:cNvSpPr>
                <a:spLocks noChangeShapeType="1"/>
              </p:cNvSpPr>
              <p:nvPr/>
            </p:nvSpPr>
            <p:spPr bwMode="auto">
              <a:xfrm>
                <a:off x="1101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0" name="Line 136"/>
              <p:cNvSpPr>
                <a:spLocks noChangeShapeType="1"/>
              </p:cNvSpPr>
              <p:nvPr/>
            </p:nvSpPr>
            <p:spPr bwMode="auto">
              <a:xfrm>
                <a:off x="1325" y="2368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1" name="Line 137"/>
              <p:cNvSpPr>
                <a:spLocks noChangeShapeType="1"/>
              </p:cNvSpPr>
              <p:nvPr/>
            </p:nvSpPr>
            <p:spPr bwMode="auto">
              <a:xfrm>
                <a:off x="1556" y="2374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2" name="Line 138"/>
              <p:cNvSpPr>
                <a:spLocks noChangeShapeType="1"/>
              </p:cNvSpPr>
              <p:nvPr/>
            </p:nvSpPr>
            <p:spPr bwMode="auto">
              <a:xfrm>
                <a:off x="1795" y="2379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3" name="Line 139"/>
              <p:cNvSpPr>
                <a:spLocks noChangeShapeType="1"/>
              </p:cNvSpPr>
              <p:nvPr/>
            </p:nvSpPr>
            <p:spPr bwMode="auto">
              <a:xfrm>
                <a:off x="2026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4" name="Line 140"/>
              <p:cNvSpPr>
                <a:spLocks noChangeShapeType="1"/>
              </p:cNvSpPr>
              <p:nvPr/>
            </p:nvSpPr>
            <p:spPr bwMode="auto">
              <a:xfrm>
                <a:off x="2257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5" name="Line 141"/>
              <p:cNvSpPr>
                <a:spLocks noChangeShapeType="1"/>
              </p:cNvSpPr>
              <p:nvPr/>
            </p:nvSpPr>
            <p:spPr bwMode="auto">
              <a:xfrm>
                <a:off x="638" y="2550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6" name="Line 142"/>
              <p:cNvSpPr>
                <a:spLocks noChangeShapeType="1"/>
              </p:cNvSpPr>
              <p:nvPr/>
            </p:nvSpPr>
            <p:spPr bwMode="auto">
              <a:xfrm>
                <a:off x="639" y="2728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7" name="Line 143"/>
              <p:cNvSpPr>
                <a:spLocks noChangeShapeType="1"/>
              </p:cNvSpPr>
              <p:nvPr/>
            </p:nvSpPr>
            <p:spPr bwMode="auto">
              <a:xfrm>
                <a:off x="641" y="2899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8" name="Line 144"/>
              <p:cNvSpPr>
                <a:spLocks noChangeShapeType="1"/>
              </p:cNvSpPr>
              <p:nvPr/>
            </p:nvSpPr>
            <p:spPr bwMode="auto">
              <a:xfrm>
                <a:off x="636" y="3078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29" name="Line 145"/>
              <p:cNvSpPr>
                <a:spLocks noChangeShapeType="1"/>
              </p:cNvSpPr>
              <p:nvPr/>
            </p:nvSpPr>
            <p:spPr bwMode="auto">
              <a:xfrm>
                <a:off x="637" y="3266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30" name="Line 146"/>
              <p:cNvSpPr>
                <a:spLocks noChangeShapeType="1"/>
              </p:cNvSpPr>
              <p:nvPr/>
            </p:nvSpPr>
            <p:spPr bwMode="auto">
              <a:xfrm>
                <a:off x="645" y="3427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5331" name="Line 147"/>
              <p:cNvSpPr>
                <a:spLocks noChangeShapeType="1"/>
              </p:cNvSpPr>
              <p:nvPr/>
            </p:nvSpPr>
            <p:spPr bwMode="auto">
              <a:xfrm>
                <a:off x="640" y="3606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605332" name="Text Box 148"/>
            <p:cNvSpPr txBox="1">
              <a:spLocks noChangeArrowheads="1"/>
            </p:cNvSpPr>
            <p:nvPr/>
          </p:nvSpPr>
          <p:spPr bwMode="auto">
            <a:xfrm>
              <a:off x="3846" y="1609"/>
              <a:ext cx="1605" cy="2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Transformata</a:t>
              </a:r>
              <a:r>
                <a:rPr lang="en-US" sz="20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Distanță</a:t>
              </a:r>
              <a:r>
                <a:rPr lang="en-US" sz="2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</a:t>
              </a:r>
              <a:endParaRPr lang="en-US" sz="28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149"/>
          <p:cNvGrpSpPr>
            <a:grpSpLocks/>
          </p:cNvGrpSpPr>
          <p:nvPr/>
        </p:nvGrpSpPr>
        <p:grpSpPr bwMode="auto">
          <a:xfrm>
            <a:off x="922337" y="1755775"/>
            <a:ext cx="2954338" cy="2352675"/>
            <a:chOff x="636" y="2339"/>
            <a:chExt cx="1861" cy="1482"/>
          </a:xfrm>
        </p:grpSpPr>
        <p:sp>
          <p:nvSpPr>
            <p:cNvPr id="605334" name="Rectangle 150"/>
            <p:cNvSpPr>
              <a:spLocks noChangeArrowheads="1"/>
            </p:cNvSpPr>
            <p:nvPr/>
          </p:nvSpPr>
          <p:spPr bwMode="auto">
            <a:xfrm>
              <a:off x="65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35" name="Text Box 151"/>
            <p:cNvSpPr txBox="1">
              <a:spLocks noChangeArrowheads="1"/>
            </p:cNvSpPr>
            <p:nvPr/>
          </p:nvSpPr>
          <p:spPr bwMode="auto">
            <a:xfrm>
              <a:off x="66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36" name="Rectangle 152"/>
            <p:cNvSpPr>
              <a:spLocks noChangeArrowheads="1"/>
            </p:cNvSpPr>
            <p:nvPr/>
          </p:nvSpPr>
          <p:spPr bwMode="auto">
            <a:xfrm>
              <a:off x="65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37" name="Text Box 153"/>
            <p:cNvSpPr txBox="1">
              <a:spLocks noChangeArrowheads="1"/>
            </p:cNvSpPr>
            <p:nvPr/>
          </p:nvSpPr>
          <p:spPr bwMode="auto">
            <a:xfrm>
              <a:off x="66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38" name="Rectangle 154"/>
            <p:cNvSpPr>
              <a:spLocks noChangeArrowheads="1"/>
            </p:cNvSpPr>
            <p:nvPr/>
          </p:nvSpPr>
          <p:spPr bwMode="auto">
            <a:xfrm>
              <a:off x="874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39" name="Text Box 155"/>
            <p:cNvSpPr txBox="1">
              <a:spLocks noChangeArrowheads="1"/>
            </p:cNvSpPr>
            <p:nvPr/>
          </p:nvSpPr>
          <p:spPr bwMode="auto">
            <a:xfrm>
              <a:off x="888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0" name="Rectangle 156"/>
            <p:cNvSpPr>
              <a:spLocks noChangeArrowheads="1"/>
            </p:cNvSpPr>
            <p:nvPr/>
          </p:nvSpPr>
          <p:spPr bwMode="auto">
            <a:xfrm>
              <a:off x="874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1" name="Text Box 157"/>
            <p:cNvSpPr txBox="1">
              <a:spLocks noChangeArrowheads="1"/>
            </p:cNvSpPr>
            <p:nvPr/>
          </p:nvSpPr>
          <p:spPr bwMode="auto">
            <a:xfrm>
              <a:off x="888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2" name="Rectangle 158"/>
            <p:cNvSpPr>
              <a:spLocks noChangeArrowheads="1"/>
            </p:cNvSpPr>
            <p:nvPr/>
          </p:nvSpPr>
          <p:spPr bwMode="auto">
            <a:xfrm>
              <a:off x="109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3" name="Text Box 159"/>
            <p:cNvSpPr txBox="1">
              <a:spLocks noChangeArrowheads="1"/>
            </p:cNvSpPr>
            <p:nvPr/>
          </p:nvSpPr>
          <p:spPr bwMode="auto">
            <a:xfrm>
              <a:off x="111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4" name="Rectangle 160"/>
            <p:cNvSpPr>
              <a:spLocks noChangeArrowheads="1"/>
            </p:cNvSpPr>
            <p:nvPr/>
          </p:nvSpPr>
          <p:spPr bwMode="auto">
            <a:xfrm>
              <a:off x="109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5" name="Text Box 161"/>
            <p:cNvSpPr txBox="1">
              <a:spLocks noChangeArrowheads="1"/>
            </p:cNvSpPr>
            <p:nvPr/>
          </p:nvSpPr>
          <p:spPr bwMode="auto">
            <a:xfrm>
              <a:off x="111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6" name="Rectangle 162"/>
            <p:cNvSpPr>
              <a:spLocks noChangeArrowheads="1"/>
            </p:cNvSpPr>
            <p:nvPr/>
          </p:nvSpPr>
          <p:spPr bwMode="auto">
            <a:xfrm>
              <a:off x="65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7" name="Text Box 163"/>
            <p:cNvSpPr txBox="1">
              <a:spLocks noChangeArrowheads="1"/>
            </p:cNvSpPr>
            <p:nvPr/>
          </p:nvSpPr>
          <p:spPr bwMode="auto">
            <a:xfrm>
              <a:off x="66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8" name="Rectangle 164"/>
            <p:cNvSpPr>
              <a:spLocks noChangeArrowheads="1"/>
            </p:cNvSpPr>
            <p:nvPr/>
          </p:nvSpPr>
          <p:spPr bwMode="auto">
            <a:xfrm>
              <a:off x="87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49" name="Text Box 165"/>
            <p:cNvSpPr txBox="1">
              <a:spLocks noChangeArrowheads="1"/>
            </p:cNvSpPr>
            <p:nvPr/>
          </p:nvSpPr>
          <p:spPr bwMode="auto">
            <a:xfrm>
              <a:off x="88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0" name="Rectangle 166"/>
            <p:cNvSpPr>
              <a:spLocks noChangeArrowheads="1"/>
            </p:cNvSpPr>
            <p:nvPr/>
          </p:nvSpPr>
          <p:spPr bwMode="auto">
            <a:xfrm>
              <a:off x="109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1" name="Text Box 167"/>
            <p:cNvSpPr txBox="1">
              <a:spLocks noChangeArrowheads="1"/>
            </p:cNvSpPr>
            <p:nvPr/>
          </p:nvSpPr>
          <p:spPr bwMode="auto">
            <a:xfrm>
              <a:off x="111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2" name="Rectangle 168"/>
            <p:cNvSpPr>
              <a:spLocks noChangeArrowheads="1"/>
            </p:cNvSpPr>
            <p:nvPr/>
          </p:nvSpPr>
          <p:spPr bwMode="auto">
            <a:xfrm>
              <a:off x="133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3" name="Text Box 169"/>
            <p:cNvSpPr txBox="1">
              <a:spLocks noChangeArrowheads="1"/>
            </p:cNvSpPr>
            <p:nvPr/>
          </p:nvSpPr>
          <p:spPr bwMode="auto">
            <a:xfrm>
              <a:off x="134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4" name="Rectangle 170"/>
            <p:cNvSpPr>
              <a:spLocks noChangeArrowheads="1"/>
            </p:cNvSpPr>
            <p:nvPr/>
          </p:nvSpPr>
          <p:spPr bwMode="auto">
            <a:xfrm>
              <a:off x="133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5" name="Text Box 171"/>
            <p:cNvSpPr txBox="1">
              <a:spLocks noChangeArrowheads="1"/>
            </p:cNvSpPr>
            <p:nvPr/>
          </p:nvSpPr>
          <p:spPr bwMode="auto">
            <a:xfrm>
              <a:off x="134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6" name="Rectangle 172"/>
            <p:cNvSpPr>
              <a:spLocks noChangeArrowheads="1"/>
            </p:cNvSpPr>
            <p:nvPr/>
          </p:nvSpPr>
          <p:spPr bwMode="auto">
            <a:xfrm>
              <a:off x="133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7" name="Text Box 173"/>
            <p:cNvSpPr txBox="1">
              <a:spLocks noChangeArrowheads="1"/>
            </p:cNvSpPr>
            <p:nvPr/>
          </p:nvSpPr>
          <p:spPr bwMode="auto">
            <a:xfrm>
              <a:off x="134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8" name="Rectangle 174"/>
            <p:cNvSpPr>
              <a:spLocks noChangeArrowheads="1"/>
            </p:cNvSpPr>
            <p:nvPr/>
          </p:nvSpPr>
          <p:spPr bwMode="auto">
            <a:xfrm>
              <a:off x="1562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59" name="Text Box 175"/>
            <p:cNvSpPr txBox="1">
              <a:spLocks noChangeArrowheads="1"/>
            </p:cNvSpPr>
            <p:nvPr/>
          </p:nvSpPr>
          <p:spPr bwMode="auto">
            <a:xfrm>
              <a:off x="1576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0" name="Rectangle 176"/>
            <p:cNvSpPr>
              <a:spLocks noChangeArrowheads="1"/>
            </p:cNvSpPr>
            <p:nvPr/>
          </p:nvSpPr>
          <p:spPr bwMode="auto">
            <a:xfrm>
              <a:off x="1562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1" name="Text Box 177"/>
            <p:cNvSpPr txBox="1">
              <a:spLocks noChangeArrowheads="1"/>
            </p:cNvSpPr>
            <p:nvPr/>
          </p:nvSpPr>
          <p:spPr bwMode="auto">
            <a:xfrm>
              <a:off x="1576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2" name="Rectangle 178"/>
            <p:cNvSpPr>
              <a:spLocks noChangeArrowheads="1"/>
            </p:cNvSpPr>
            <p:nvPr/>
          </p:nvSpPr>
          <p:spPr bwMode="auto">
            <a:xfrm>
              <a:off x="1562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3" name="Text Box 179"/>
            <p:cNvSpPr txBox="1">
              <a:spLocks noChangeArrowheads="1"/>
            </p:cNvSpPr>
            <p:nvPr/>
          </p:nvSpPr>
          <p:spPr bwMode="auto">
            <a:xfrm>
              <a:off x="1576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4" name="Rectangle 180"/>
            <p:cNvSpPr>
              <a:spLocks noChangeArrowheads="1"/>
            </p:cNvSpPr>
            <p:nvPr/>
          </p:nvSpPr>
          <p:spPr bwMode="auto">
            <a:xfrm>
              <a:off x="65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5" name="Text Box 181"/>
            <p:cNvSpPr txBox="1">
              <a:spLocks noChangeArrowheads="1"/>
            </p:cNvSpPr>
            <p:nvPr/>
          </p:nvSpPr>
          <p:spPr bwMode="auto">
            <a:xfrm>
              <a:off x="66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6" name="Rectangle 182"/>
            <p:cNvSpPr>
              <a:spLocks noChangeArrowheads="1"/>
            </p:cNvSpPr>
            <p:nvPr/>
          </p:nvSpPr>
          <p:spPr bwMode="auto">
            <a:xfrm>
              <a:off x="874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7" name="Text Box 183"/>
            <p:cNvSpPr txBox="1">
              <a:spLocks noChangeArrowheads="1"/>
            </p:cNvSpPr>
            <p:nvPr/>
          </p:nvSpPr>
          <p:spPr bwMode="auto">
            <a:xfrm>
              <a:off x="888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8" name="Rectangle 184"/>
            <p:cNvSpPr>
              <a:spLocks noChangeArrowheads="1"/>
            </p:cNvSpPr>
            <p:nvPr/>
          </p:nvSpPr>
          <p:spPr bwMode="auto">
            <a:xfrm>
              <a:off x="109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69" name="Text Box 185"/>
            <p:cNvSpPr txBox="1">
              <a:spLocks noChangeArrowheads="1"/>
            </p:cNvSpPr>
            <p:nvPr/>
          </p:nvSpPr>
          <p:spPr bwMode="auto">
            <a:xfrm>
              <a:off x="111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0" name="Rectangle 186"/>
            <p:cNvSpPr>
              <a:spLocks noChangeArrowheads="1"/>
            </p:cNvSpPr>
            <p:nvPr/>
          </p:nvSpPr>
          <p:spPr bwMode="auto">
            <a:xfrm>
              <a:off x="133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1" name="Text Box 187"/>
            <p:cNvSpPr txBox="1">
              <a:spLocks noChangeArrowheads="1"/>
            </p:cNvSpPr>
            <p:nvPr/>
          </p:nvSpPr>
          <p:spPr bwMode="auto">
            <a:xfrm>
              <a:off x="134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2" name="Rectangle 188"/>
            <p:cNvSpPr>
              <a:spLocks noChangeArrowheads="1"/>
            </p:cNvSpPr>
            <p:nvPr/>
          </p:nvSpPr>
          <p:spPr bwMode="auto">
            <a:xfrm>
              <a:off x="1562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3" name="Text Box 189"/>
            <p:cNvSpPr txBox="1">
              <a:spLocks noChangeArrowheads="1"/>
            </p:cNvSpPr>
            <p:nvPr/>
          </p:nvSpPr>
          <p:spPr bwMode="auto">
            <a:xfrm>
              <a:off x="1576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4" name="Rectangle 190"/>
            <p:cNvSpPr>
              <a:spLocks noChangeArrowheads="1"/>
            </p:cNvSpPr>
            <p:nvPr/>
          </p:nvSpPr>
          <p:spPr bwMode="auto">
            <a:xfrm>
              <a:off x="65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5" name="Text Box 191"/>
            <p:cNvSpPr txBox="1">
              <a:spLocks noChangeArrowheads="1"/>
            </p:cNvSpPr>
            <p:nvPr/>
          </p:nvSpPr>
          <p:spPr bwMode="auto">
            <a:xfrm>
              <a:off x="66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6" name="Rectangle 192"/>
            <p:cNvSpPr>
              <a:spLocks noChangeArrowheads="1"/>
            </p:cNvSpPr>
            <p:nvPr/>
          </p:nvSpPr>
          <p:spPr bwMode="auto">
            <a:xfrm>
              <a:off x="874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78" name="Rectangle 194"/>
            <p:cNvSpPr>
              <a:spLocks noChangeArrowheads="1"/>
            </p:cNvSpPr>
            <p:nvPr/>
          </p:nvSpPr>
          <p:spPr bwMode="auto">
            <a:xfrm>
              <a:off x="1098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0" name="Rectangle 196"/>
            <p:cNvSpPr>
              <a:spLocks noChangeArrowheads="1"/>
            </p:cNvSpPr>
            <p:nvPr/>
          </p:nvSpPr>
          <p:spPr bwMode="auto">
            <a:xfrm>
              <a:off x="133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1" name="Text Box 197"/>
            <p:cNvSpPr txBox="1">
              <a:spLocks noChangeArrowheads="1"/>
            </p:cNvSpPr>
            <p:nvPr/>
          </p:nvSpPr>
          <p:spPr bwMode="auto">
            <a:xfrm>
              <a:off x="134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2" name="Rectangle 198"/>
            <p:cNvSpPr>
              <a:spLocks noChangeArrowheads="1"/>
            </p:cNvSpPr>
            <p:nvPr/>
          </p:nvSpPr>
          <p:spPr bwMode="auto">
            <a:xfrm>
              <a:off x="1562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3" name="Text Box 199"/>
            <p:cNvSpPr txBox="1">
              <a:spLocks noChangeArrowheads="1"/>
            </p:cNvSpPr>
            <p:nvPr/>
          </p:nvSpPr>
          <p:spPr bwMode="auto">
            <a:xfrm>
              <a:off x="1576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4" name="Rectangle 200"/>
            <p:cNvSpPr>
              <a:spLocks noChangeArrowheads="1"/>
            </p:cNvSpPr>
            <p:nvPr/>
          </p:nvSpPr>
          <p:spPr bwMode="auto">
            <a:xfrm>
              <a:off x="1794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5" name="Text Box 201"/>
            <p:cNvSpPr txBox="1">
              <a:spLocks noChangeArrowheads="1"/>
            </p:cNvSpPr>
            <p:nvPr/>
          </p:nvSpPr>
          <p:spPr bwMode="auto">
            <a:xfrm>
              <a:off x="180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6" name="Rectangle 202"/>
            <p:cNvSpPr>
              <a:spLocks noChangeArrowheads="1"/>
            </p:cNvSpPr>
            <p:nvPr/>
          </p:nvSpPr>
          <p:spPr bwMode="auto">
            <a:xfrm>
              <a:off x="1794" y="3080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88" name="Rectangle 204"/>
            <p:cNvSpPr>
              <a:spLocks noChangeArrowheads="1"/>
            </p:cNvSpPr>
            <p:nvPr/>
          </p:nvSpPr>
          <p:spPr bwMode="auto">
            <a:xfrm>
              <a:off x="1794" y="3256"/>
              <a:ext cx="237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0" name="Rectangle 206"/>
            <p:cNvSpPr>
              <a:spLocks noChangeArrowheads="1"/>
            </p:cNvSpPr>
            <p:nvPr/>
          </p:nvSpPr>
          <p:spPr bwMode="auto">
            <a:xfrm>
              <a:off x="1794" y="3432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2" name="Rectangle 208"/>
            <p:cNvSpPr>
              <a:spLocks noChangeArrowheads="1"/>
            </p:cNvSpPr>
            <p:nvPr/>
          </p:nvSpPr>
          <p:spPr bwMode="auto">
            <a:xfrm>
              <a:off x="179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3" name="Text Box 209"/>
            <p:cNvSpPr txBox="1">
              <a:spLocks noChangeArrowheads="1"/>
            </p:cNvSpPr>
            <p:nvPr/>
          </p:nvSpPr>
          <p:spPr bwMode="auto">
            <a:xfrm>
              <a:off x="180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4" name="Rectangle 210"/>
            <p:cNvSpPr>
              <a:spLocks noChangeArrowheads="1"/>
            </p:cNvSpPr>
            <p:nvPr/>
          </p:nvSpPr>
          <p:spPr bwMode="auto">
            <a:xfrm>
              <a:off x="1794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5" name="Text Box 211"/>
            <p:cNvSpPr txBox="1">
              <a:spLocks noChangeArrowheads="1"/>
            </p:cNvSpPr>
            <p:nvPr/>
          </p:nvSpPr>
          <p:spPr bwMode="auto">
            <a:xfrm>
              <a:off x="180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6" name="Rectangle 212"/>
            <p:cNvSpPr>
              <a:spLocks noChangeArrowheads="1"/>
            </p:cNvSpPr>
            <p:nvPr/>
          </p:nvSpPr>
          <p:spPr bwMode="auto">
            <a:xfrm>
              <a:off x="1562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7" name="Text Box 213"/>
            <p:cNvSpPr txBox="1">
              <a:spLocks noChangeArrowheads="1"/>
            </p:cNvSpPr>
            <p:nvPr/>
          </p:nvSpPr>
          <p:spPr bwMode="auto">
            <a:xfrm>
              <a:off x="1576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8" name="Rectangle 214"/>
            <p:cNvSpPr>
              <a:spLocks noChangeArrowheads="1"/>
            </p:cNvSpPr>
            <p:nvPr/>
          </p:nvSpPr>
          <p:spPr bwMode="auto">
            <a:xfrm>
              <a:off x="133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399" name="Text Box 215"/>
            <p:cNvSpPr txBox="1">
              <a:spLocks noChangeArrowheads="1"/>
            </p:cNvSpPr>
            <p:nvPr/>
          </p:nvSpPr>
          <p:spPr bwMode="auto">
            <a:xfrm>
              <a:off x="134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0" name="Rectangle 216"/>
            <p:cNvSpPr>
              <a:spLocks noChangeArrowheads="1"/>
            </p:cNvSpPr>
            <p:nvPr/>
          </p:nvSpPr>
          <p:spPr bwMode="auto">
            <a:xfrm>
              <a:off x="1098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1" name="Text Box 217"/>
            <p:cNvSpPr txBox="1">
              <a:spLocks noChangeArrowheads="1"/>
            </p:cNvSpPr>
            <p:nvPr/>
          </p:nvSpPr>
          <p:spPr bwMode="auto">
            <a:xfrm>
              <a:off x="1112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2" name="Rectangle 218"/>
            <p:cNvSpPr>
              <a:spLocks noChangeArrowheads="1"/>
            </p:cNvSpPr>
            <p:nvPr/>
          </p:nvSpPr>
          <p:spPr bwMode="auto">
            <a:xfrm>
              <a:off x="874" y="272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4" name="Rectangle 220"/>
            <p:cNvSpPr>
              <a:spLocks noChangeArrowheads="1"/>
            </p:cNvSpPr>
            <p:nvPr/>
          </p:nvSpPr>
          <p:spPr bwMode="auto">
            <a:xfrm>
              <a:off x="65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5" name="Text Box 221"/>
            <p:cNvSpPr txBox="1">
              <a:spLocks noChangeArrowheads="1"/>
            </p:cNvSpPr>
            <p:nvPr/>
          </p:nvSpPr>
          <p:spPr bwMode="auto">
            <a:xfrm>
              <a:off x="66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6" name="Rectangle 222"/>
            <p:cNvSpPr>
              <a:spLocks noChangeArrowheads="1"/>
            </p:cNvSpPr>
            <p:nvPr/>
          </p:nvSpPr>
          <p:spPr bwMode="auto">
            <a:xfrm>
              <a:off x="65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7" name="Text Box 223"/>
            <p:cNvSpPr txBox="1">
              <a:spLocks noChangeArrowheads="1"/>
            </p:cNvSpPr>
            <p:nvPr/>
          </p:nvSpPr>
          <p:spPr bwMode="auto">
            <a:xfrm>
              <a:off x="66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08" name="Rectangle 224"/>
            <p:cNvSpPr>
              <a:spLocks noChangeArrowheads="1"/>
            </p:cNvSpPr>
            <p:nvPr/>
          </p:nvSpPr>
          <p:spPr bwMode="auto">
            <a:xfrm>
              <a:off x="874" y="2552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0" name="Rectangle 226"/>
            <p:cNvSpPr>
              <a:spLocks noChangeArrowheads="1"/>
            </p:cNvSpPr>
            <p:nvPr/>
          </p:nvSpPr>
          <p:spPr bwMode="auto">
            <a:xfrm>
              <a:off x="109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1" name="Text Box 227"/>
            <p:cNvSpPr txBox="1">
              <a:spLocks noChangeArrowheads="1"/>
            </p:cNvSpPr>
            <p:nvPr/>
          </p:nvSpPr>
          <p:spPr bwMode="auto">
            <a:xfrm>
              <a:off x="111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2" name="Rectangle 228"/>
            <p:cNvSpPr>
              <a:spLocks noChangeArrowheads="1"/>
            </p:cNvSpPr>
            <p:nvPr/>
          </p:nvSpPr>
          <p:spPr bwMode="auto">
            <a:xfrm>
              <a:off x="133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3" name="Text Box 229"/>
            <p:cNvSpPr txBox="1">
              <a:spLocks noChangeArrowheads="1"/>
            </p:cNvSpPr>
            <p:nvPr/>
          </p:nvSpPr>
          <p:spPr bwMode="auto">
            <a:xfrm>
              <a:off x="134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4" name="Rectangle 230"/>
            <p:cNvSpPr>
              <a:spLocks noChangeArrowheads="1"/>
            </p:cNvSpPr>
            <p:nvPr/>
          </p:nvSpPr>
          <p:spPr bwMode="auto">
            <a:xfrm>
              <a:off x="1562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5" name="Text Box 231"/>
            <p:cNvSpPr txBox="1">
              <a:spLocks noChangeArrowheads="1"/>
            </p:cNvSpPr>
            <p:nvPr/>
          </p:nvSpPr>
          <p:spPr bwMode="auto">
            <a:xfrm>
              <a:off x="1576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6" name="Rectangle 232"/>
            <p:cNvSpPr>
              <a:spLocks noChangeArrowheads="1"/>
            </p:cNvSpPr>
            <p:nvPr/>
          </p:nvSpPr>
          <p:spPr bwMode="auto">
            <a:xfrm>
              <a:off x="1794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7" name="Text Box 233"/>
            <p:cNvSpPr txBox="1">
              <a:spLocks noChangeArrowheads="1"/>
            </p:cNvSpPr>
            <p:nvPr/>
          </p:nvSpPr>
          <p:spPr bwMode="auto">
            <a:xfrm>
              <a:off x="180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8" name="Rectangle 234"/>
            <p:cNvSpPr>
              <a:spLocks noChangeArrowheads="1"/>
            </p:cNvSpPr>
            <p:nvPr/>
          </p:nvSpPr>
          <p:spPr bwMode="auto">
            <a:xfrm>
              <a:off x="2026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19" name="Text Box 235"/>
            <p:cNvSpPr txBox="1">
              <a:spLocks noChangeArrowheads="1"/>
            </p:cNvSpPr>
            <p:nvPr/>
          </p:nvSpPr>
          <p:spPr bwMode="auto">
            <a:xfrm>
              <a:off x="2040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0" name="Rectangle 236"/>
            <p:cNvSpPr>
              <a:spLocks noChangeArrowheads="1"/>
            </p:cNvSpPr>
            <p:nvPr/>
          </p:nvSpPr>
          <p:spPr bwMode="auto">
            <a:xfrm>
              <a:off x="2026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1" name="Text Box 237"/>
            <p:cNvSpPr txBox="1">
              <a:spLocks noChangeArrowheads="1"/>
            </p:cNvSpPr>
            <p:nvPr/>
          </p:nvSpPr>
          <p:spPr bwMode="auto">
            <a:xfrm>
              <a:off x="2040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2" name="Rectangle 238"/>
            <p:cNvSpPr>
              <a:spLocks noChangeArrowheads="1"/>
            </p:cNvSpPr>
            <p:nvPr/>
          </p:nvSpPr>
          <p:spPr bwMode="auto">
            <a:xfrm>
              <a:off x="2026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4" name="Rectangle 240"/>
            <p:cNvSpPr>
              <a:spLocks noChangeArrowheads="1"/>
            </p:cNvSpPr>
            <p:nvPr/>
          </p:nvSpPr>
          <p:spPr bwMode="auto">
            <a:xfrm>
              <a:off x="2026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5" name="Text Box 241"/>
            <p:cNvSpPr txBox="1">
              <a:spLocks noChangeArrowheads="1"/>
            </p:cNvSpPr>
            <p:nvPr/>
          </p:nvSpPr>
          <p:spPr bwMode="auto">
            <a:xfrm>
              <a:off x="2040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6" name="Rectangle 242"/>
            <p:cNvSpPr>
              <a:spLocks noChangeArrowheads="1"/>
            </p:cNvSpPr>
            <p:nvPr/>
          </p:nvSpPr>
          <p:spPr bwMode="auto">
            <a:xfrm>
              <a:off x="2026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7" name="Text Box 243"/>
            <p:cNvSpPr txBox="1">
              <a:spLocks noChangeArrowheads="1"/>
            </p:cNvSpPr>
            <p:nvPr/>
          </p:nvSpPr>
          <p:spPr bwMode="auto">
            <a:xfrm>
              <a:off x="2040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8" name="Rectangle 244"/>
            <p:cNvSpPr>
              <a:spLocks noChangeArrowheads="1"/>
            </p:cNvSpPr>
            <p:nvPr/>
          </p:nvSpPr>
          <p:spPr bwMode="auto">
            <a:xfrm>
              <a:off x="2026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29" name="Text Box 245"/>
            <p:cNvSpPr txBox="1">
              <a:spLocks noChangeArrowheads="1"/>
            </p:cNvSpPr>
            <p:nvPr/>
          </p:nvSpPr>
          <p:spPr bwMode="auto">
            <a:xfrm>
              <a:off x="2040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0" name="Rectangle 246"/>
            <p:cNvSpPr>
              <a:spLocks noChangeArrowheads="1"/>
            </p:cNvSpPr>
            <p:nvPr/>
          </p:nvSpPr>
          <p:spPr bwMode="auto">
            <a:xfrm>
              <a:off x="2026" y="360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2" name="Rectangle 248"/>
            <p:cNvSpPr>
              <a:spLocks noChangeArrowheads="1"/>
            </p:cNvSpPr>
            <p:nvPr/>
          </p:nvSpPr>
          <p:spPr bwMode="auto">
            <a:xfrm>
              <a:off x="225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3" name="Text Box 249"/>
            <p:cNvSpPr txBox="1">
              <a:spLocks noChangeArrowheads="1"/>
            </p:cNvSpPr>
            <p:nvPr/>
          </p:nvSpPr>
          <p:spPr bwMode="auto">
            <a:xfrm>
              <a:off x="227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4" name="Rectangle 250"/>
            <p:cNvSpPr>
              <a:spLocks noChangeArrowheads="1"/>
            </p:cNvSpPr>
            <p:nvPr/>
          </p:nvSpPr>
          <p:spPr bwMode="auto">
            <a:xfrm>
              <a:off x="225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5" name="Text Box 251"/>
            <p:cNvSpPr txBox="1">
              <a:spLocks noChangeArrowheads="1"/>
            </p:cNvSpPr>
            <p:nvPr/>
          </p:nvSpPr>
          <p:spPr bwMode="auto">
            <a:xfrm>
              <a:off x="227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6" name="Rectangle 252"/>
            <p:cNvSpPr>
              <a:spLocks noChangeArrowheads="1"/>
            </p:cNvSpPr>
            <p:nvPr/>
          </p:nvSpPr>
          <p:spPr bwMode="auto">
            <a:xfrm>
              <a:off x="65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7" name="Text Box 253"/>
            <p:cNvSpPr txBox="1">
              <a:spLocks noChangeArrowheads="1"/>
            </p:cNvSpPr>
            <p:nvPr/>
          </p:nvSpPr>
          <p:spPr bwMode="auto">
            <a:xfrm>
              <a:off x="66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38" name="Rectangle 254"/>
            <p:cNvSpPr>
              <a:spLocks noChangeArrowheads="1"/>
            </p:cNvSpPr>
            <p:nvPr/>
          </p:nvSpPr>
          <p:spPr bwMode="auto">
            <a:xfrm>
              <a:off x="874" y="2376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0" name="Rectangle 256"/>
            <p:cNvSpPr>
              <a:spLocks noChangeArrowheads="1"/>
            </p:cNvSpPr>
            <p:nvPr/>
          </p:nvSpPr>
          <p:spPr bwMode="auto">
            <a:xfrm>
              <a:off x="109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1" name="Text Box 257"/>
            <p:cNvSpPr txBox="1">
              <a:spLocks noChangeArrowheads="1"/>
            </p:cNvSpPr>
            <p:nvPr/>
          </p:nvSpPr>
          <p:spPr bwMode="auto">
            <a:xfrm>
              <a:off x="111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2" name="Rectangle 258"/>
            <p:cNvSpPr>
              <a:spLocks noChangeArrowheads="1"/>
            </p:cNvSpPr>
            <p:nvPr/>
          </p:nvSpPr>
          <p:spPr bwMode="auto">
            <a:xfrm>
              <a:off x="133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3" name="Text Box 259"/>
            <p:cNvSpPr txBox="1">
              <a:spLocks noChangeArrowheads="1"/>
            </p:cNvSpPr>
            <p:nvPr/>
          </p:nvSpPr>
          <p:spPr bwMode="auto">
            <a:xfrm>
              <a:off x="134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4" name="Rectangle 260"/>
            <p:cNvSpPr>
              <a:spLocks noChangeArrowheads="1"/>
            </p:cNvSpPr>
            <p:nvPr/>
          </p:nvSpPr>
          <p:spPr bwMode="auto">
            <a:xfrm>
              <a:off x="1562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5" name="Text Box 261"/>
            <p:cNvSpPr txBox="1">
              <a:spLocks noChangeArrowheads="1"/>
            </p:cNvSpPr>
            <p:nvPr/>
          </p:nvSpPr>
          <p:spPr bwMode="auto">
            <a:xfrm>
              <a:off x="1576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6" name="Rectangle 262"/>
            <p:cNvSpPr>
              <a:spLocks noChangeArrowheads="1"/>
            </p:cNvSpPr>
            <p:nvPr/>
          </p:nvSpPr>
          <p:spPr bwMode="auto">
            <a:xfrm>
              <a:off x="1794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7" name="Text Box 263"/>
            <p:cNvSpPr txBox="1">
              <a:spLocks noChangeArrowheads="1"/>
            </p:cNvSpPr>
            <p:nvPr/>
          </p:nvSpPr>
          <p:spPr bwMode="auto">
            <a:xfrm>
              <a:off x="180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8" name="Rectangle 264"/>
            <p:cNvSpPr>
              <a:spLocks noChangeArrowheads="1"/>
            </p:cNvSpPr>
            <p:nvPr/>
          </p:nvSpPr>
          <p:spPr bwMode="auto">
            <a:xfrm>
              <a:off x="2026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49" name="Text Box 265"/>
            <p:cNvSpPr txBox="1">
              <a:spLocks noChangeArrowheads="1"/>
            </p:cNvSpPr>
            <p:nvPr/>
          </p:nvSpPr>
          <p:spPr bwMode="auto">
            <a:xfrm>
              <a:off x="2040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0" name="Rectangle 266"/>
            <p:cNvSpPr>
              <a:spLocks noChangeArrowheads="1"/>
            </p:cNvSpPr>
            <p:nvPr/>
          </p:nvSpPr>
          <p:spPr bwMode="auto">
            <a:xfrm>
              <a:off x="225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1" name="Text Box 267"/>
            <p:cNvSpPr txBox="1">
              <a:spLocks noChangeArrowheads="1"/>
            </p:cNvSpPr>
            <p:nvPr/>
          </p:nvSpPr>
          <p:spPr bwMode="auto">
            <a:xfrm>
              <a:off x="227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2" name="Rectangle 268"/>
            <p:cNvSpPr>
              <a:spLocks noChangeArrowheads="1"/>
            </p:cNvSpPr>
            <p:nvPr/>
          </p:nvSpPr>
          <p:spPr bwMode="auto">
            <a:xfrm>
              <a:off x="225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3" name="Text Box 269"/>
            <p:cNvSpPr txBox="1">
              <a:spLocks noChangeArrowheads="1"/>
            </p:cNvSpPr>
            <p:nvPr/>
          </p:nvSpPr>
          <p:spPr bwMode="auto">
            <a:xfrm>
              <a:off x="227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4" name="Rectangle 270"/>
            <p:cNvSpPr>
              <a:spLocks noChangeArrowheads="1"/>
            </p:cNvSpPr>
            <p:nvPr/>
          </p:nvSpPr>
          <p:spPr bwMode="auto">
            <a:xfrm>
              <a:off x="2258" y="272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6" name="Rectangle 272"/>
            <p:cNvSpPr>
              <a:spLocks noChangeArrowheads="1"/>
            </p:cNvSpPr>
            <p:nvPr/>
          </p:nvSpPr>
          <p:spPr bwMode="auto">
            <a:xfrm>
              <a:off x="2258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7" name="Text Box 273"/>
            <p:cNvSpPr txBox="1">
              <a:spLocks noChangeArrowheads="1"/>
            </p:cNvSpPr>
            <p:nvPr/>
          </p:nvSpPr>
          <p:spPr bwMode="auto">
            <a:xfrm>
              <a:off x="227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8" name="Rectangle 274"/>
            <p:cNvSpPr>
              <a:spLocks noChangeArrowheads="1"/>
            </p:cNvSpPr>
            <p:nvPr/>
          </p:nvSpPr>
          <p:spPr bwMode="auto">
            <a:xfrm>
              <a:off x="225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59" name="Text Box 275"/>
            <p:cNvSpPr txBox="1">
              <a:spLocks noChangeArrowheads="1"/>
            </p:cNvSpPr>
            <p:nvPr/>
          </p:nvSpPr>
          <p:spPr bwMode="auto">
            <a:xfrm>
              <a:off x="227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0" name="Rectangle 276"/>
            <p:cNvSpPr>
              <a:spLocks noChangeArrowheads="1"/>
            </p:cNvSpPr>
            <p:nvPr/>
          </p:nvSpPr>
          <p:spPr bwMode="auto">
            <a:xfrm>
              <a:off x="225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1" name="Text Box 277"/>
            <p:cNvSpPr txBox="1">
              <a:spLocks noChangeArrowheads="1"/>
            </p:cNvSpPr>
            <p:nvPr/>
          </p:nvSpPr>
          <p:spPr bwMode="auto">
            <a:xfrm>
              <a:off x="227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2" name="Rectangle 278"/>
            <p:cNvSpPr>
              <a:spLocks noChangeArrowheads="1"/>
            </p:cNvSpPr>
            <p:nvPr/>
          </p:nvSpPr>
          <p:spPr bwMode="auto">
            <a:xfrm>
              <a:off x="638" y="2370"/>
              <a:ext cx="1852" cy="14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3" name="Line 279"/>
            <p:cNvSpPr>
              <a:spLocks noChangeShapeType="1"/>
            </p:cNvSpPr>
            <p:nvPr/>
          </p:nvSpPr>
          <p:spPr bwMode="auto">
            <a:xfrm>
              <a:off x="870" y="237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4" name="Line 280"/>
            <p:cNvSpPr>
              <a:spLocks noChangeShapeType="1"/>
            </p:cNvSpPr>
            <p:nvPr/>
          </p:nvSpPr>
          <p:spPr bwMode="auto">
            <a:xfrm>
              <a:off x="1101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5" name="Line 281"/>
            <p:cNvSpPr>
              <a:spLocks noChangeShapeType="1"/>
            </p:cNvSpPr>
            <p:nvPr/>
          </p:nvSpPr>
          <p:spPr bwMode="auto">
            <a:xfrm>
              <a:off x="1325" y="236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6" name="Line 282"/>
            <p:cNvSpPr>
              <a:spLocks noChangeShapeType="1"/>
            </p:cNvSpPr>
            <p:nvPr/>
          </p:nvSpPr>
          <p:spPr bwMode="auto">
            <a:xfrm>
              <a:off x="1556" y="2374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7" name="Line 283"/>
            <p:cNvSpPr>
              <a:spLocks noChangeShapeType="1"/>
            </p:cNvSpPr>
            <p:nvPr/>
          </p:nvSpPr>
          <p:spPr bwMode="auto">
            <a:xfrm>
              <a:off x="1795" y="2379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8" name="Line 284"/>
            <p:cNvSpPr>
              <a:spLocks noChangeShapeType="1"/>
            </p:cNvSpPr>
            <p:nvPr/>
          </p:nvSpPr>
          <p:spPr bwMode="auto">
            <a:xfrm>
              <a:off x="2026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69" name="Line 285"/>
            <p:cNvSpPr>
              <a:spLocks noChangeShapeType="1"/>
            </p:cNvSpPr>
            <p:nvPr/>
          </p:nvSpPr>
          <p:spPr bwMode="auto">
            <a:xfrm>
              <a:off x="2257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0" name="Line 286"/>
            <p:cNvSpPr>
              <a:spLocks noChangeShapeType="1"/>
            </p:cNvSpPr>
            <p:nvPr/>
          </p:nvSpPr>
          <p:spPr bwMode="auto">
            <a:xfrm>
              <a:off x="638" y="2550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1" name="Line 287"/>
            <p:cNvSpPr>
              <a:spLocks noChangeShapeType="1"/>
            </p:cNvSpPr>
            <p:nvPr/>
          </p:nvSpPr>
          <p:spPr bwMode="auto">
            <a:xfrm>
              <a:off x="639" y="272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2" name="Line 288"/>
            <p:cNvSpPr>
              <a:spLocks noChangeShapeType="1"/>
            </p:cNvSpPr>
            <p:nvPr/>
          </p:nvSpPr>
          <p:spPr bwMode="auto">
            <a:xfrm>
              <a:off x="641" y="2899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3" name="Line 289"/>
            <p:cNvSpPr>
              <a:spLocks noChangeShapeType="1"/>
            </p:cNvSpPr>
            <p:nvPr/>
          </p:nvSpPr>
          <p:spPr bwMode="auto">
            <a:xfrm>
              <a:off x="636" y="307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4" name="Line 290"/>
            <p:cNvSpPr>
              <a:spLocks noChangeShapeType="1"/>
            </p:cNvSpPr>
            <p:nvPr/>
          </p:nvSpPr>
          <p:spPr bwMode="auto">
            <a:xfrm>
              <a:off x="637" y="326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5" name="Line 291"/>
            <p:cNvSpPr>
              <a:spLocks noChangeShapeType="1"/>
            </p:cNvSpPr>
            <p:nvPr/>
          </p:nvSpPr>
          <p:spPr bwMode="auto">
            <a:xfrm>
              <a:off x="645" y="3427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5476" name="Line 292"/>
            <p:cNvSpPr>
              <a:spLocks noChangeShapeType="1"/>
            </p:cNvSpPr>
            <p:nvPr/>
          </p:nvSpPr>
          <p:spPr bwMode="auto">
            <a:xfrm>
              <a:off x="640" y="360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605477" name="Text Box 293"/>
          <p:cNvSpPr txBox="1">
            <a:spLocks noChangeArrowheads="1"/>
          </p:cNvSpPr>
          <p:nvPr/>
        </p:nvSpPr>
        <p:spPr bwMode="auto">
          <a:xfrm>
            <a:off x="1458004" y="1390620"/>
            <a:ext cx="2005243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Puncte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 din I (2D)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lang="en-US" sz="28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05479" name="Text Box 295"/>
          <p:cNvSpPr txBox="1">
            <a:spLocks noChangeArrowheads="1"/>
          </p:cNvSpPr>
          <p:nvPr/>
        </p:nvSpPr>
        <p:spPr bwMode="auto">
          <a:xfrm>
            <a:off x="609600" y="4681448"/>
            <a:ext cx="8131175" cy="120032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Transformata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Distanță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(TD)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funcție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fiecare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pixel 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asignează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un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număr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pozitiv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TD(p)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corespunzând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distanței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de la  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la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cel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mai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apropiat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punct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din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mulțimea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        </a:t>
            </a:r>
          </a:p>
        </p:txBody>
      </p:sp>
      <p:sp>
        <p:nvSpPr>
          <p:cNvPr id="301" name="Rectangle 2"/>
          <p:cNvSpPr txBox="1">
            <a:spLocks noChangeArrowheads="1"/>
          </p:cNvSpPr>
          <p:nvPr/>
        </p:nvSpPr>
        <p:spPr>
          <a:xfrm>
            <a:off x="457200" y="-291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Distanță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(distance transform)</a:t>
            </a:r>
          </a:p>
        </p:txBody>
      </p:sp>
      <p:sp>
        <p:nvSpPr>
          <p:cNvPr id="30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056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Y. </a:t>
            </a:r>
            <a:r>
              <a:rPr lang="en-US" sz="1200" dirty="0" err="1"/>
              <a:t>Boykov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3880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4336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915166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389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61512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886967" y="2667000"/>
            <a:ext cx="1828800" cy="1905000"/>
            <a:chOff x="1824" y="1680"/>
            <a:chExt cx="1152" cy="1200"/>
          </a:xfrm>
        </p:grpSpPr>
        <p:sp>
          <p:nvSpPr>
            <p:cNvPr id="8299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300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300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300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682014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4336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506646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389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709484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505200" y="2667000"/>
            <a:ext cx="1828800" cy="1905000"/>
            <a:chOff x="1824" y="1680"/>
            <a:chExt cx="1152" cy="1200"/>
          </a:xfrm>
        </p:grpSpPr>
        <p:sp>
          <p:nvSpPr>
            <p:cNvPr id="8299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300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300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300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300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635499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454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56119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437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90786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114800" y="2667000"/>
            <a:ext cx="1828800" cy="1905000"/>
            <a:chOff x="1824" y="1680"/>
            <a:chExt cx="1152" cy="1200"/>
          </a:xfrm>
        </p:grpSpPr>
        <p:sp>
          <p:nvSpPr>
            <p:cNvPr id="8402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402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402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402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402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402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402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403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403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403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403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016841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474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37076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48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23311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724400" y="2667000"/>
            <a:ext cx="1828800" cy="1905000"/>
            <a:chOff x="1824" y="1680"/>
            <a:chExt cx="1152" cy="1200"/>
          </a:xfrm>
        </p:grpSpPr>
        <p:sp>
          <p:nvSpPr>
            <p:cNvPr id="85047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5048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5049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5050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5051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5052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5053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5054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5055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5056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5057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8329850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4950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743861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533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76268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334000" y="2667000"/>
            <a:ext cx="1828800" cy="1905000"/>
            <a:chOff x="1824" y="1680"/>
            <a:chExt cx="1152" cy="1200"/>
          </a:xfrm>
        </p:grpSpPr>
        <p:sp>
          <p:nvSpPr>
            <p:cNvPr id="86071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6072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6073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6074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6075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6076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6077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6078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6079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6080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6081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1244387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51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11977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581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346993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943600" y="2667000"/>
            <a:ext cx="1828800" cy="1905000"/>
            <a:chOff x="1824" y="1680"/>
            <a:chExt cx="1152" cy="1200"/>
          </a:xfrm>
        </p:grpSpPr>
        <p:sp>
          <p:nvSpPr>
            <p:cNvPr id="87095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7096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7097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7098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7099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7100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7101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7102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7103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7104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7105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4325030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5360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499297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3629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013041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6553200" y="2667000"/>
            <a:ext cx="1828800" cy="1905000"/>
            <a:chOff x="1824" y="1680"/>
            <a:chExt cx="1152" cy="1200"/>
          </a:xfrm>
        </p:grpSpPr>
        <p:sp>
          <p:nvSpPr>
            <p:cNvPr id="8811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812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812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812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812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812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812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812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812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812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812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77118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497278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5565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43390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5677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87072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162800" y="2667000"/>
            <a:ext cx="1828800" cy="1905000"/>
            <a:chOff x="1824" y="1680"/>
            <a:chExt cx="1152" cy="1200"/>
          </a:xfrm>
        </p:grpSpPr>
        <p:sp>
          <p:nvSpPr>
            <p:cNvPr id="8914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914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914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8914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914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914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914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915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915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915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8915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186192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6589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894281"/>
              </p:ext>
            </p:extLst>
          </p:nvPr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5917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439742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772400" y="2667000"/>
            <a:ext cx="1828800" cy="1905000"/>
            <a:chOff x="1824" y="1680"/>
            <a:chExt cx="1152" cy="1200"/>
          </a:xfrm>
        </p:grpSpPr>
        <p:sp>
          <p:nvSpPr>
            <p:cNvPr id="90168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90169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90170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</a:t>
              </a:r>
            </a:p>
          </p:txBody>
        </p:sp>
        <p:sp>
          <p:nvSpPr>
            <p:cNvPr id="90171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90172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90173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90174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90175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90176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90177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90178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165954" name="Text Box 66"/>
          <p:cNvSpPr txBox="1">
            <a:spLocks noChangeArrowheads="1"/>
          </p:cNvSpPr>
          <p:nvPr/>
        </p:nvSpPr>
        <p:spPr bwMode="auto">
          <a:xfrm>
            <a:off x="2381250" y="5802313"/>
            <a:ext cx="383395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Foreground-ul</a:t>
            </a:r>
            <a:r>
              <a:rPr lang="da-DK" sz="2400" dirty="0">
                <a:solidFill>
                  <a:srgbClr val="000000"/>
                </a:solidFill>
                <a:latin typeface="Times New Roman"/>
                <a:cs typeface="Times New Roman"/>
              </a:rPr>
              <a:t> se </a:t>
            </a:r>
            <a:r>
              <a:rPr lang="da-DK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micşorează</a:t>
            </a:r>
            <a:r>
              <a:rPr lang="da-DK" sz="2400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da-DK" sz="24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Text Box 28"/>
          <p:cNvSpPr txBox="1">
            <a:spLocks noChangeArrowheads="1"/>
          </p:cNvSpPr>
          <p:nvPr/>
        </p:nvSpPr>
        <p:spPr bwMode="auto">
          <a:xfrm>
            <a:off x="844685" y="2008648"/>
            <a:ext cx="920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Input</a:t>
            </a:r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528718" y="3102706"/>
            <a:ext cx="1552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cs typeface="Times New Roman"/>
              </a:rPr>
              <a:t>Element</a:t>
            </a: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/>
                </a:solidFill>
                <a:latin typeface="Times New Roman"/>
                <a:cs typeface="Times New Roman"/>
              </a:rPr>
              <a:t>Structural</a:t>
            </a:r>
            <a:endParaRPr lang="en-US" sz="2400" b="1" kern="1200" dirty="0">
              <a:solidFill>
                <a:srgbClr val="333399"/>
              </a:solidFill>
              <a:latin typeface="Times New Roman"/>
              <a:cs typeface="Times New Roman"/>
            </a:endParaRPr>
          </a:p>
        </p:txBody>
      </p:sp>
      <p:sp>
        <p:nvSpPr>
          <p:cNvPr id="23" name="Text Box 54"/>
          <p:cNvSpPr txBox="1">
            <a:spLocks noChangeArrowheads="1"/>
          </p:cNvSpPr>
          <p:nvPr/>
        </p:nvSpPr>
        <p:spPr bwMode="auto">
          <a:xfrm>
            <a:off x="731673" y="4751848"/>
            <a:ext cx="1146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/>
                <a:ea typeface="+mn-ea"/>
                <a:cs typeface="Times New Roman"/>
              </a:rPr>
              <a:t>Output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65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T. </a:t>
            </a:r>
            <a:r>
              <a:rPr lang="en-US" sz="1200" dirty="0" err="1"/>
              <a:t>Moeslund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2220070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(2D)</a:t>
            </a:r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3" cstate="print"/>
          <a:srcRect l="22656" t="23720" r="17969" b="8356"/>
          <a:stretch>
            <a:fillRect/>
          </a:stretch>
        </p:blipFill>
        <p:spPr bwMode="auto">
          <a:xfrm>
            <a:off x="1676400" y="1447800"/>
            <a:ext cx="5791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 bwMode="auto">
          <a:xfrm>
            <a:off x="1371600" y="3962400"/>
            <a:ext cx="33528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057400"/>
            <a:ext cx="685800" cy="685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9806" y="3503114"/>
            <a:ext cx="198471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 err="1">
                <a:latin typeface="Times New Roman"/>
                <a:cs typeface="Times New Roman"/>
              </a:rPr>
              <a:t>binară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b="1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5392" y="3503114"/>
            <a:ext cx="237220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Element structural </a:t>
            </a:r>
            <a:r>
              <a:rPr lang="en-US" b="1" dirty="0">
                <a:latin typeface="Times New Roman"/>
                <a:cs typeface="Times New Roman"/>
              </a:rPr>
              <a:t>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62752" y="5922516"/>
            <a:ext cx="1984716" cy="369332"/>
            <a:chOff x="5095392" y="6248400"/>
            <a:chExt cx="198471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095392" y="6248400"/>
              <a:ext cx="198471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Eroziune</a:t>
              </a:r>
              <a:r>
                <a:rPr lang="en-US" dirty="0"/>
                <a:t> </a:t>
              </a:r>
              <a:r>
                <a:rPr lang="en-US" b="1" dirty="0"/>
                <a:t>B    S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229" y="6380917"/>
              <a:ext cx="136561" cy="14225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 bwMode="auto">
          <a:xfrm>
            <a:off x="4354522" y="3872446"/>
            <a:ext cx="33528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18662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Shapiro</a:t>
            </a:r>
          </a:p>
        </p:txBody>
      </p:sp>
    </p:spTree>
    <p:extLst>
      <p:ext uri="{BB962C8B-B14F-4D97-AF65-F5344CB8AC3E}">
        <p14:creationId xmlns:p14="http://schemas.microsoft.com/office/powerpoint/2010/main" val="131220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Distanță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0" name="Picture 9" descr="mouse_dist_transform_color.jpg"/>
          <p:cNvPicPr>
            <a:picLocks noChangeAspect="1"/>
          </p:cNvPicPr>
          <p:nvPr/>
        </p:nvPicPr>
        <p:blipFill>
          <a:blip r:embed="rId3" cstate="print"/>
          <a:srcRect l="26807" t="5269" r="22260" b="9105"/>
          <a:stretch>
            <a:fillRect/>
          </a:stretch>
        </p:blipFill>
        <p:spPr>
          <a:xfrm>
            <a:off x="6215085" y="1451473"/>
            <a:ext cx="2348067" cy="2008215"/>
          </a:xfrm>
          <a:prstGeom prst="rect">
            <a:avLst/>
          </a:prstGeom>
        </p:spPr>
      </p:pic>
      <p:pic>
        <p:nvPicPr>
          <p:cNvPr id="11" name="Picture 10" descr="mous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057" y="1522942"/>
            <a:ext cx="2224454" cy="1885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9057" y="3422498"/>
            <a:ext cx="19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imagine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inițială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5546" y="3422498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transformata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distanță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3870" y="3422498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muchii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86468" y="4290516"/>
            <a:ext cx="33226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Valoarea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la (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x,y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indică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cât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departe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x,y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cel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mai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apropiat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punct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pe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muchie</a:t>
            </a: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FF"/>
                </a:solidFill>
                <a:latin typeface="Times New Roman"/>
                <a:cs typeface="Times New Roman"/>
              </a:rPr>
              <a:t>albastru</a:t>
            </a:r>
            <a:r>
              <a:rPr lang="en-US" sz="2000" dirty="0">
                <a:solidFill>
                  <a:srgbClr val="0000FF"/>
                </a:solidFill>
                <a:latin typeface="Times New Roman"/>
                <a:cs typeface="Times New Roman"/>
              </a:rPr>
              <a:t> – </a:t>
            </a:r>
            <a:r>
              <a:rPr lang="en-US" sz="2000" dirty="0" err="1">
                <a:solidFill>
                  <a:srgbClr val="0000FF"/>
                </a:solidFill>
                <a:latin typeface="Times New Roman"/>
                <a:cs typeface="Times New Roman"/>
              </a:rPr>
              <a:t>valori</a:t>
            </a:r>
            <a:r>
              <a:rPr lang="en-US" sz="20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Times New Roman"/>
                <a:cs typeface="Times New Roman"/>
              </a:rPr>
              <a:t>mici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roșu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–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valori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mari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rot="5400000" flipH="1" flipV="1">
            <a:off x="7091397" y="4043102"/>
            <a:ext cx="5842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19056" y="6007456"/>
            <a:ext cx="422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OpenCV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Times New Roman"/>
                <a:cs typeface="Times New Roman"/>
              </a:rPr>
              <a:t>cv.distanceTransform</a:t>
            </a:r>
            <a:endParaRPr lang="en-US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4267708"/>
            <a:ext cx="332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Calculăm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singură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dată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TD(),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apoi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citim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din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acest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tabel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distanța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la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cel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mai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apropiat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punct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pe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muchie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pic>
        <p:nvPicPr>
          <p:cNvPr id="18" name="Picture 17" descr="muchiiNegr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97" y="1551621"/>
            <a:ext cx="2206344" cy="18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Deschidere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dirty="0" err="1">
                <a:latin typeface="Times New Roman"/>
                <a:cs typeface="Times New Roman"/>
              </a:rPr>
              <a:t>eroziune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dirty="0" err="1">
                <a:latin typeface="Times New Roman"/>
                <a:cs typeface="Times New Roman"/>
              </a:rPr>
              <a:t>dilatare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Eroziune</a:t>
            </a:r>
            <a:r>
              <a:rPr lang="en-US" sz="2800" dirty="0">
                <a:latin typeface="Times New Roman"/>
                <a:cs typeface="Times New Roman"/>
              </a:rPr>
              <a:t>, </a:t>
            </a:r>
            <a:r>
              <a:rPr lang="en-US" sz="2800" dirty="0" err="1">
                <a:latin typeface="Times New Roman"/>
                <a:cs typeface="Times New Roman"/>
              </a:rPr>
              <a:t>apoi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dilatare</a:t>
            </a:r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Elimină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obiecte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mici</a:t>
            </a:r>
            <a:r>
              <a:rPr lang="en-US" sz="2800" dirty="0">
                <a:latin typeface="Times New Roman"/>
                <a:cs typeface="Times New Roman"/>
              </a:rPr>
              <a:t>, </a:t>
            </a:r>
            <a:r>
              <a:rPr lang="en-US" sz="2800" dirty="0" err="1">
                <a:latin typeface="Times New Roman"/>
                <a:cs typeface="Times New Roman"/>
              </a:rPr>
              <a:t>păstrează</a:t>
            </a:r>
            <a:r>
              <a:rPr lang="en-US" sz="2800" dirty="0">
                <a:latin typeface="Times New Roman"/>
                <a:cs typeface="Times New Roman"/>
              </a:rPr>
              <a:t> forma </a:t>
            </a:r>
            <a:r>
              <a:rPr lang="en-US" sz="2800" dirty="0" err="1">
                <a:latin typeface="Times New Roman"/>
                <a:cs typeface="Times New Roman"/>
              </a:rPr>
              <a:t>originală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152212" y="5471319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Imagine 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inițială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6324600" y="5405081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Eroziune</a:t>
            </a:r>
            <a:r>
              <a:rPr lang="en-US" b="1" kern="1200" dirty="0">
                <a:solidFill>
                  <a:srgbClr val="000000"/>
                </a:solidFill>
                <a:latin typeface="Times New Roman"/>
                <a:cs typeface="Times New Roman"/>
              </a:rPr>
              <a:t> +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ilatare</a:t>
            </a:r>
            <a:endParaRPr lang="en-US" b="1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deschidere_eros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4433" r="12555" b="9166"/>
          <a:stretch/>
        </p:blipFill>
        <p:spPr>
          <a:xfrm>
            <a:off x="3341133" y="2712727"/>
            <a:ext cx="2602591" cy="2600506"/>
          </a:xfrm>
          <a:prstGeom prst="rect">
            <a:avLst/>
          </a:prstGeom>
        </p:spPr>
      </p:pic>
      <p:pic>
        <p:nvPicPr>
          <p:cNvPr id="4" name="Picture 3" descr="deschidere_inain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1" y="2712727"/>
            <a:ext cx="2645602" cy="2600506"/>
          </a:xfrm>
          <a:prstGeom prst="rect">
            <a:avLst/>
          </a:prstGeom>
        </p:spPr>
      </p:pic>
      <p:pic>
        <p:nvPicPr>
          <p:cNvPr id="8" name="Picture 7" descr="deshidere_dilatar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4311" r="11459" b="8737"/>
          <a:stretch/>
        </p:blipFill>
        <p:spPr>
          <a:xfrm>
            <a:off x="6453940" y="2712727"/>
            <a:ext cx="2636920" cy="2600506"/>
          </a:xfrm>
          <a:prstGeom prst="rect">
            <a:avLst/>
          </a:prstGeom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194628" y="5440363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Eroziune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655631" y="5970510"/>
            <a:ext cx="368603" cy="369332"/>
            <a:chOff x="10712306" y="4670171"/>
            <a:chExt cx="368603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10712306" y="4670171"/>
              <a:ext cx="36860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pic>
          <p:nvPicPr>
            <p:cNvPr id="5" name="Picture 4" descr="deschidere_SE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6" t="40475" r="46134" b="44139"/>
            <a:stretch/>
          </p:blipFill>
          <p:spPr>
            <a:xfrm>
              <a:off x="10788637" y="4754502"/>
              <a:ext cx="213716" cy="211694"/>
            </a:xfrm>
            <a:prstGeom prst="rect">
              <a:avLst/>
            </a:prstGeom>
          </p:spPr>
        </p:pic>
      </p:grp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-74588" y="5973130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Element de 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structură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213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" grpId="0"/>
      <p:bldP spid="14" grpId="0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9688"/>
            <a:ext cx="8229600" cy="1143001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Închidere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dirty="0" err="1">
                <a:latin typeface="Times New Roman"/>
                <a:cs typeface="Times New Roman"/>
              </a:rPr>
              <a:t>dilatare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dirty="0" err="1">
                <a:latin typeface="Times New Roman"/>
                <a:cs typeface="Times New Roman"/>
              </a:rPr>
              <a:t>eroziune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Dilatare</a:t>
            </a:r>
            <a:r>
              <a:rPr lang="en-US" sz="2800" dirty="0">
                <a:latin typeface="Times New Roman"/>
                <a:cs typeface="Times New Roman"/>
              </a:rPr>
              <a:t>, </a:t>
            </a:r>
            <a:r>
              <a:rPr lang="en-US" sz="2800" dirty="0" err="1">
                <a:latin typeface="Times New Roman"/>
                <a:cs typeface="Times New Roman"/>
              </a:rPr>
              <a:t>apoi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eroziune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Umple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găurile</a:t>
            </a:r>
            <a:r>
              <a:rPr lang="en-US" sz="2800" dirty="0">
                <a:latin typeface="Times New Roman"/>
                <a:cs typeface="Times New Roman"/>
              </a:rPr>
              <a:t>, </a:t>
            </a:r>
            <a:r>
              <a:rPr lang="en-US" sz="2800" dirty="0" err="1">
                <a:latin typeface="Times New Roman"/>
                <a:cs typeface="Times New Roman"/>
              </a:rPr>
              <a:t>păstrează</a:t>
            </a:r>
            <a:r>
              <a:rPr lang="en-US" sz="2800" dirty="0">
                <a:latin typeface="Times New Roman"/>
                <a:cs typeface="Times New Roman"/>
              </a:rPr>
              <a:t> forma </a:t>
            </a:r>
            <a:r>
              <a:rPr lang="en-US" sz="2800" dirty="0" err="1">
                <a:latin typeface="Times New Roman"/>
                <a:cs typeface="Times New Roman"/>
              </a:rPr>
              <a:t>originală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3" cstate="print"/>
          <a:srcRect l="26666" t="39778" r="23334" b="24786"/>
          <a:stretch>
            <a:fillRect/>
          </a:stretch>
        </p:blipFill>
        <p:spPr bwMode="auto">
          <a:xfrm>
            <a:off x="609600" y="2328863"/>
            <a:ext cx="80010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1457325" y="5757863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Înainte</a:t>
            </a:r>
            <a:r>
              <a:rPr lang="en-US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de 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închidere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6178550" y="5757863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După</a:t>
            </a:r>
            <a:r>
              <a:rPr lang="en-US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închidere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2655631" y="6304038"/>
            <a:ext cx="368603" cy="369332"/>
            <a:chOff x="10712306" y="4670171"/>
            <a:chExt cx="368603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0712306" y="4670171"/>
              <a:ext cx="36860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pic>
          <p:nvPicPr>
            <p:cNvPr id="11" name="Picture 10" descr="deschidere_SE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6" t="40475" r="46134" b="44139"/>
            <a:stretch/>
          </p:blipFill>
          <p:spPr>
            <a:xfrm>
              <a:off x="10788637" y="4754502"/>
              <a:ext cx="213716" cy="211694"/>
            </a:xfrm>
            <a:prstGeom prst="rect">
              <a:avLst/>
            </a:prstGeom>
          </p:spPr>
        </p:pic>
      </p:grp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74588" y="6306658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Element de 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structură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59838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4" descr="flower_dilate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3350" y="3657600"/>
            <a:ext cx="387032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7" name="Title 1"/>
          <p:cNvSpPr>
            <a:spLocks noGrp="1"/>
          </p:cNvSpPr>
          <p:nvPr>
            <p:ph type="title"/>
          </p:nvPr>
        </p:nvSpPr>
        <p:spPr>
          <a:xfrm>
            <a:off x="1030288" y="106363"/>
            <a:ext cx="6853237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latin typeface="Times New Roman"/>
                <a:cs typeface="Times New Roman"/>
              </a:rPr>
              <a:t>Operatori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morfologici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 dirty="0" err="1">
                <a:latin typeface="Times New Roman"/>
                <a:cs typeface="Times New Roman"/>
              </a:rPr>
              <a:t>aplicați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imaginilor</a:t>
            </a:r>
            <a:r>
              <a:rPr lang="en-US" sz="4000" dirty="0">
                <a:latin typeface="Times New Roman"/>
                <a:cs typeface="Times New Roman"/>
              </a:rPr>
              <a:t> de </a:t>
            </a:r>
            <a:r>
              <a:rPr lang="en-US" sz="4000" dirty="0" err="1">
                <a:latin typeface="Times New Roman"/>
                <a:cs typeface="Times New Roman"/>
              </a:rPr>
              <a:t>intensitate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93188" name="Content Placeholder 2"/>
          <p:cNvSpPr>
            <a:spLocks noGrp="1"/>
          </p:cNvSpPr>
          <p:nvPr>
            <p:ph idx="1"/>
          </p:nvPr>
        </p:nvSpPr>
        <p:spPr>
          <a:xfrm>
            <a:off x="300038" y="1600200"/>
            <a:ext cx="8686800" cy="20574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Dilatarea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şi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eroziune</a:t>
            </a:r>
            <a:r>
              <a:rPr lang="en-US" sz="2800" dirty="0">
                <a:latin typeface="Times New Roman"/>
                <a:cs typeface="Times New Roman"/>
              </a:rPr>
              <a:t> - </a:t>
            </a:r>
            <a:r>
              <a:rPr lang="en-US" sz="2800" dirty="0" err="1">
                <a:latin typeface="Times New Roman"/>
                <a:cs typeface="Times New Roman"/>
              </a:rPr>
              <a:t>în</a:t>
            </a:r>
            <a:r>
              <a:rPr lang="en-US" sz="2800" dirty="0">
                <a:latin typeface="Times New Roman"/>
                <a:cs typeface="Times New Roman"/>
              </a:rPr>
              <a:t> principal </a:t>
            </a:r>
            <a:r>
              <a:rPr lang="en-US" sz="2800" dirty="0" err="1">
                <a:latin typeface="Times New Roman"/>
                <a:cs typeface="Times New Roman"/>
              </a:rPr>
              <a:t>pentru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imagini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binare</a:t>
            </a:r>
            <a:r>
              <a:rPr lang="en-US" sz="2800" dirty="0">
                <a:latin typeface="Times New Roman"/>
                <a:cs typeface="Times New Roman"/>
              </a:rPr>
              <a:t>.</a:t>
            </a:r>
          </a:p>
          <a:p>
            <a:r>
              <a:rPr lang="en-US" sz="2800" dirty="0" err="1">
                <a:latin typeface="Times New Roman"/>
                <a:cs typeface="Times New Roman"/>
              </a:rPr>
              <a:t>Pentru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imagini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intensitate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dilatare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dirty="0" err="1">
                <a:latin typeface="Times New Roman"/>
                <a:cs typeface="Times New Roman"/>
              </a:rPr>
              <a:t>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maximumul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vecinătate</a:t>
            </a:r>
            <a:r>
              <a:rPr lang="en-US" sz="2400" dirty="0">
                <a:latin typeface="Times New Roman"/>
                <a:cs typeface="Times New Roman"/>
              </a:rPr>
              <a:t> ES</a:t>
            </a: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eroziune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dirty="0" err="1">
                <a:latin typeface="Times New Roman"/>
                <a:cs typeface="Times New Roman"/>
              </a:rPr>
              <a:t>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minimul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vecinătatea</a:t>
            </a:r>
            <a:r>
              <a:rPr lang="en-US" sz="2400" dirty="0">
                <a:latin typeface="Times New Roman"/>
                <a:cs typeface="Times New Roman"/>
              </a:rPr>
              <a:t> ES</a:t>
            </a:r>
            <a:endParaRPr lang="en-US" sz="2400" dirty="0">
              <a:latin typeface="Times New Roman"/>
              <a:cs typeface="Times New Roman"/>
              <a:sym typeface="Wingdings" pitchFamily="2" charset="2"/>
            </a:endParaRPr>
          </a:p>
        </p:txBody>
      </p:sp>
      <p:pic>
        <p:nvPicPr>
          <p:cNvPr id="93189" name="Picture 3" descr="gray_flower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13" y="3825875"/>
            <a:ext cx="2854325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0" name="Picture 5" descr="flower_eroded.jpg"/>
          <p:cNvPicPr>
            <a:picLocks noChangeAspect="1"/>
          </p:cNvPicPr>
          <p:nvPr/>
        </p:nvPicPr>
        <p:blipFill>
          <a:blip r:embed="rId5" cstate="print"/>
          <a:srcRect l="11465" t="5534" r="11143" b="12561"/>
          <a:stretch>
            <a:fillRect/>
          </a:stretch>
        </p:blipFill>
        <p:spPr bwMode="auto">
          <a:xfrm>
            <a:off x="6249988" y="3825875"/>
            <a:ext cx="2930525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1" name="TextBox 6"/>
          <p:cNvSpPr txBox="1">
            <a:spLocks noChangeArrowheads="1"/>
          </p:cNvSpPr>
          <p:nvPr/>
        </p:nvSpPr>
        <p:spPr bwMode="auto">
          <a:xfrm>
            <a:off x="-139887" y="5797550"/>
            <a:ext cx="31845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b="1" kern="1200" dirty="0">
                <a:solidFill>
                  <a:srgbClr val="000000"/>
                </a:solidFill>
                <a:latin typeface="Times New Roman"/>
                <a:cs typeface="Times New Roman"/>
              </a:rPr>
              <a:t>magine de 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intensitate</a:t>
            </a:r>
            <a:endParaRPr lang="en-US" b="1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3192" name="TextBox 7"/>
          <p:cNvSpPr txBox="1">
            <a:spLocks noChangeArrowheads="1"/>
          </p:cNvSpPr>
          <p:nvPr/>
        </p:nvSpPr>
        <p:spPr bwMode="auto">
          <a:xfrm>
            <a:off x="4206875" y="5797550"/>
            <a:ext cx="2409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dilatare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93193" name="TextBox 8"/>
          <p:cNvSpPr txBox="1">
            <a:spLocks noChangeArrowheads="1"/>
          </p:cNvSpPr>
          <p:nvPr/>
        </p:nvSpPr>
        <p:spPr bwMode="auto">
          <a:xfrm>
            <a:off x="7200900" y="5792788"/>
            <a:ext cx="2409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eroziune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7609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Probleme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5611813" cy="4525963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Ce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facem</a:t>
            </a:r>
            <a:r>
              <a:rPr lang="en-US" sz="2800" dirty="0">
                <a:latin typeface="Times New Roman"/>
                <a:cs typeface="Times New Roman"/>
              </a:rPr>
              <a:t> cu </a:t>
            </a:r>
            <a:r>
              <a:rPr lang="en-US" sz="2800" dirty="0" err="1">
                <a:latin typeface="Times New Roman"/>
                <a:cs typeface="Times New Roman"/>
              </a:rPr>
              <a:t>imaginile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binare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rezultate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cea</a:t>
            </a:r>
            <a:r>
              <a:rPr lang="en-US" sz="2800" dirty="0">
                <a:latin typeface="Times New Roman"/>
                <a:cs typeface="Times New Roman"/>
              </a:rPr>
              <a:t> din </a:t>
            </a:r>
            <a:r>
              <a:rPr lang="en-US" sz="2800" dirty="0" err="1">
                <a:latin typeface="Times New Roman"/>
                <a:cs typeface="Times New Roman"/>
              </a:rPr>
              <a:t>dreapta</a:t>
            </a:r>
            <a:r>
              <a:rPr lang="en-US" sz="2800" dirty="0">
                <a:latin typeface="Times New Roman"/>
                <a:cs typeface="Times New Roman"/>
              </a:rPr>
              <a:t>? </a:t>
            </a: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găuri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fragmente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foarte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mici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izolate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Cum </a:t>
            </a:r>
            <a:r>
              <a:rPr lang="en-US" sz="2800" dirty="0" err="1">
                <a:latin typeface="Times New Roman"/>
                <a:cs typeface="Times New Roman"/>
              </a:rPr>
              <a:t>delimităm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regiunile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interes</a:t>
            </a:r>
            <a:r>
              <a:rPr lang="en-US" sz="2800" dirty="0">
                <a:latin typeface="Times New Roman"/>
                <a:cs typeface="Times New Roman"/>
              </a:rPr>
              <a:t>?</a:t>
            </a: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numărăm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obiecte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calculăm</a:t>
            </a:r>
            <a:r>
              <a:rPr lang="en-US" sz="2400" dirty="0">
                <a:latin typeface="Times New Roman"/>
                <a:cs typeface="Times New Roman"/>
              </a:rPr>
              <a:t> diverse </a:t>
            </a:r>
            <a:r>
              <a:rPr lang="en-US" sz="2400" dirty="0" err="1">
                <a:latin typeface="Times New Roman"/>
                <a:cs typeface="Times New Roman"/>
              </a:rPr>
              <a:t>proprietăți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un </a:t>
            </a:r>
            <a:r>
              <a:rPr lang="en-US" sz="2400" dirty="0" err="1">
                <a:latin typeface="Times New Roman"/>
                <a:cs typeface="Times New Roman"/>
              </a:rPr>
              <a:t>obiect</a:t>
            </a:r>
            <a:endParaRPr lang="en-US" sz="2400" dirty="0">
              <a:latin typeface="Times New Roman"/>
              <a:cs typeface="Times New Roman"/>
            </a:endParaRPr>
          </a:p>
          <a:p>
            <a:pPr>
              <a:buFontTx/>
              <a:buNone/>
            </a:pP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4" name="Picture 3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6172200" y="3886200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464300" y="4105275"/>
            <a:ext cx="693738" cy="803275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616700" y="4835525"/>
            <a:ext cx="693738" cy="803275"/>
          </a:xfrm>
          <a:prstGeom prst="ellipse">
            <a:avLst/>
          </a:prstGeom>
          <a:noFill/>
          <a:ln w="38100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158038" y="3813175"/>
            <a:ext cx="693737" cy="8032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851775" y="4141788"/>
            <a:ext cx="693738" cy="803275"/>
          </a:xfrm>
          <a:prstGeom prst="ellipse">
            <a:avLst/>
          </a:prstGeom>
          <a:noFill/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9" name="Picture 8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6172200" y="1463675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6482557" y="3015456"/>
            <a:ext cx="730250" cy="4016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6200000" flipV="1">
            <a:off x="7011988" y="2522537"/>
            <a:ext cx="1277938" cy="76676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 flipH="1" flipV="1">
            <a:off x="6300788" y="2868612"/>
            <a:ext cx="1022350" cy="4032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6200000" flipV="1">
            <a:off x="8235951" y="2651125"/>
            <a:ext cx="766762" cy="3635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5" name="Rectangle 14"/>
          <p:cNvSpPr/>
          <p:nvPr/>
        </p:nvSpPr>
        <p:spPr>
          <a:xfrm>
            <a:off x="0" y="961451"/>
            <a:ext cx="8903406" cy="2773363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5567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3" cstate="print"/>
          <a:srcRect l="20833" t="27939" r="22917" b="36031"/>
          <a:stretch>
            <a:fillRect/>
          </a:stretch>
        </p:blipFill>
        <p:spPr bwMode="auto">
          <a:xfrm>
            <a:off x="1687513" y="1749425"/>
            <a:ext cx="5872162" cy="230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Componente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conexe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23825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Identifică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regiuni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distincte</a:t>
            </a:r>
            <a:r>
              <a:rPr lang="en-US" sz="2800" dirty="0">
                <a:latin typeface="Times New Roman"/>
                <a:cs typeface="Times New Roman"/>
              </a:rPr>
              <a:t> de pixeli “</a:t>
            </a:r>
            <a:r>
              <a:rPr lang="en-US" sz="2800" dirty="0" err="1">
                <a:latin typeface="Times New Roman"/>
                <a:cs typeface="Times New Roman"/>
              </a:rPr>
              <a:t>conectați</a:t>
            </a:r>
            <a:r>
              <a:rPr lang="en-US" sz="2800" dirty="0">
                <a:latin typeface="Times New Roman"/>
                <a:cs typeface="Times New Roman"/>
              </a:rPr>
              <a:t>”</a:t>
            </a:r>
          </a:p>
          <a:p>
            <a:pPr eaLnBrk="1" hangingPunct="1"/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1446" name="Picture 4"/>
          <p:cNvPicPr>
            <a:picLocks noChangeAspect="1" noChangeArrowheads="1"/>
          </p:cNvPicPr>
          <p:nvPr/>
        </p:nvPicPr>
        <p:blipFill>
          <a:blip r:embed="rId3" cstate="print"/>
          <a:srcRect l="34474" t="63969" r="22917" b="8006"/>
          <a:stretch>
            <a:fillRect/>
          </a:stretch>
        </p:blipFill>
        <p:spPr bwMode="auto">
          <a:xfrm>
            <a:off x="1943100" y="4095750"/>
            <a:ext cx="5695950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99366" y="3723919"/>
            <a:ext cx="198471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 err="1">
                <a:latin typeface="Times New Roman"/>
                <a:cs typeface="Times New Roman"/>
              </a:rPr>
              <a:t>binară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177" y="3718942"/>
            <a:ext cx="377490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Etichetarea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componentelor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conexe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9993" y="5867797"/>
            <a:ext cx="6338569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Vizualizarea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binare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şi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etichetării</a:t>
            </a:r>
            <a:endParaRPr lang="en-US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4520" y="1969592"/>
            <a:ext cx="3374042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7060" y="4225080"/>
            <a:ext cx="4582437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18662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Shapiro</a:t>
            </a:r>
          </a:p>
        </p:txBody>
      </p:sp>
    </p:spTree>
    <p:extLst>
      <p:ext uri="{BB962C8B-B14F-4D97-AF65-F5344CB8AC3E}">
        <p14:creationId xmlns:p14="http://schemas.microsoft.com/office/powerpoint/2010/main" val="188519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Conectivitate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311275"/>
            <a:ext cx="8479620" cy="4525963"/>
          </a:xfrm>
        </p:spPr>
        <p:txBody>
          <a:bodyPr/>
          <a:lstStyle/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Defineşte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ce</a:t>
            </a:r>
            <a:r>
              <a:rPr lang="en-US" sz="2800" dirty="0">
                <a:latin typeface="Times New Roman"/>
                <a:cs typeface="Times New Roman"/>
              </a:rPr>
              <a:t> pixeli </a:t>
            </a:r>
            <a:r>
              <a:rPr lang="en-US" sz="2800" dirty="0" err="1">
                <a:latin typeface="Times New Roman"/>
                <a:cs typeface="Times New Roman"/>
              </a:rPr>
              <a:t>sunt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considerați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vecini</a:t>
            </a:r>
            <a:r>
              <a:rPr lang="en-US" sz="2800" dirty="0">
                <a:latin typeface="Times New Roman"/>
                <a:cs typeface="Times New Roman"/>
              </a:rPr>
              <a:t> (“</a:t>
            </a:r>
            <a:r>
              <a:rPr lang="en-US" sz="2800" dirty="0" err="1">
                <a:latin typeface="Times New Roman"/>
                <a:cs typeface="Times New Roman"/>
              </a:rPr>
              <a:t>conectați</a:t>
            </a:r>
            <a:r>
              <a:rPr lang="en-US" sz="2800" dirty="0">
                <a:latin typeface="Times New Roman"/>
                <a:cs typeface="Times New Roman"/>
              </a:rPr>
              <a:t>”)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 cstate="print"/>
          <a:srcRect l="25000" t="41823" r="25000" b="19336"/>
          <a:stretch>
            <a:fillRect/>
          </a:stretch>
        </p:blipFill>
        <p:spPr bwMode="auto">
          <a:xfrm>
            <a:off x="838200" y="2041525"/>
            <a:ext cx="7315200" cy="34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ext Box 6"/>
          <p:cNvSpPr txBox="1">
            <a:spLocks noChangeArrowheads="1"/>
          </p:cNvSpPr>
          <p:nvPr/>
        </p:nvSpPr>
        <p:spPr bwMode="auto">
          <a:xfrm>
            <a:off x="1434362" y="5476161"/>
            <a:ext cx="25146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onectivitate</a:t>
            </a:r>
            <a:r>
              <a:rPr lang="en-US" b="1" kern="1200" dirty="0">
                <a:solidFill>
                  <a:srgbClr val="000000"/>
                </a:solidFill>
                <a:latin typeface="Times New Roman"/>
                <a:cs typeface="Times New Roman"/>
              </a:rPr>
              <a:t> – 4</a:t>
            </a:r>
          </a:p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(4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vecini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 b="1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2470" name="Text Box 7"/>
          <p:cNvSpPr txBox="1">
            <a:spLocks noChangeArrowheads="1"/>
          </p:cNvSpPr>
          <p:nvPr/>
        </p:nvSpPr>
        <p:spPr bwMode="auto">
          <a:xfrm>
            <a:off x="5262000" y="5484813"/>
            <a:ext cx="25146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b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onectivitate</a:t>
            </a:r>
            <a:r>
              <a:rPr lang="en-US" b="1" kern="1200" dirty="0">
                <a:solidFill>
                  <a:srgbClr val="000000"/>
                </a:solidFill>
                <a:latin typeface="Times New Roman"/>
                <a:cs typeface="Times New Roman"/>
              </a:rPr>
              <a:t> – 8</a:t>
            </a:r>
          </a:p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(8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vecini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 b="1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0713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C. Chandra</a:t>
            </a:r>
          </a:p>
        </p:txBody>
      </p:sp>
    </p:spTree>
    <p:extLst>
      <p:ext uri="{BB962C8B-B14F-4D97-AF65-F5344CB8AC3E}">
        <p14:creationId xmlns:p14="http://schemas.microsoft.com/office/powerpoint/2010/main" val="19699769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Algoritm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determinarea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componentelor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conexe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457199" y="1564918"/>
            <a:ext cx="5284529" cy="52578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 err="1">
                <a:latin typeface="Times New Roman"/>
                <a:cs typeface="Times New Roman"/>
              </a:rPr>
              <a:t>Considerăm</a:t>
            </a:r>
            <a:r>
              <a:rPr lang="en-US" sz="2400" dirty="0">
                <a:latin typeface="Times New Roman"/>
                <a:cs typeface="Times New Roman"/>
              </a:rPr>
              <a:t> un </a:t>
            </a:r>
            <a:r>
              <a:rPr lang="en-US" sz="2400" dirty="0" err="1">
                <a:latin typeface="Times New Roman"/>
                <a:cs typeface="Times New Roman"/>
              </a:rPr>
              <a:t>algoritm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secvențial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liniar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numărul</a:t>
            </a:r>
            <a:r>
              <a:rPr lang="en-US" sz="2400" dirty="0">
                <a:latin typeface="Times New Roman"/>
                <a:cs typeface="Times New Roman"/>
              </a:rPr>
              <a:t> de pixeli </a:t>
            </a:r>
            <a:r>
              <a:rPr lang="en-US" sz="2400" dirty="0" err="1">
                <a:latin typeface="Times New Roman"/>
                <a:cs typeface="Times New Roman"/>
              </a:rPr>
              <a:t>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imaginii</a:t>
            </a:r>
            <a:r>
              <a:rPr lang="en-US" sz="2400" dirty="0">
                <a:latin typeface="Times New Roman"/>
                <a:cs typeface="Times New Roman"/>
              </a:rPr>
              <a:t> (2 </a:t>
            </a:r>
            <a:r>
              <a:rPr lang="en-US" sz="2400" dirty="0" err="1">
                <a:latin typeface="Times New Roman"/>
                <a:cs typeface="Times New Roman"/>
              </a:rPr>
              <a:t>treceri</a:t>
            </a:r>
            <a:r>
              <a:rPr lang="en-US" sz="2400" dirty="0">
                <a:latin typeface="Times New Roman"/>
                <a:cs typeface="Times New Roman"/>
              </a:rPr>
              <a:t>).</a:t>
            </a:r>
          </a:p>
          <a:p>
            <a:pPr algn="just"/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cs typeface="Times New Roman"/>
              </a:rPr>
              <a:t>Input</a:t>
            </a:r>
            <a:r>
              <a:rPr lang="en-US" sz="2400" dirty="0">
                <a:latin typeface="Times New Roman"/>
                <a:cs typeface="Times New Roman"/>
              </a:rPr>
              <a:t>: imagine </a:t>
            </a:r>
            <a:r>
              <a:rPr lang="en-US" sz="2400" dirty="0" err="1">
                <a:latin typeface="Times New Roman"/>
                <a:cs typeface="Times New Roman"/>
              </a:rPr>
              <a:t>binară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cs typeface="Times New Roman"/>
              </a:rPr>
              <a:t>Output</a:t>
            </a:r>
            <a:r>
              <a:rPr lang="en-US" sz="2400" dirty="0">
                <a:latin typeface="Times New Roman"/>
                <a:cs typeface="Times New Roman"/>
              </a:rPr>
              <a:t>: imagine “</a:t>
            </a:r>
            <a:r>
              <a:rPr lang="en-US" sz="2400" dirty="0" err="1">
                <a:latin typeface="Times New Roman"/>
                <a:cs typeface="Times New Roman"/>
              </a:rPr>
              <a:t>etichetată</a:t>
            </a:r>
            <a:r>
              <a:rPr lang="en-US" sz="2400" dirty="0">
                <a:latin typeface="Times New Roman"/>
                <a:cs typeface="Times New Roman"/>
              </a:rPr>
              <a:t>”,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pixel are </a:t>
            </a:r>
            <a:r>
              <a:rPr lang="en-US" sz="2400" dirty="0" err="1">
                <a:latin typeface="Times New Roman"/>
                <a:cs typeface="Times New Roman"/>
              </a:rPr>
              <a:t>asignat</a:t>
            </a:r>
            <a:r>
              <a:rPr lang="en-US" sz="2400" dirty="0">
                <a:latin typeface="Times New Roman"/>
                <a:cs typeface="Times New Roman"/>
              </a:rPr>
              <a:t> un </a:t>
            </a:r>
            <a:r>
              <a:rPr lang="en-US" sz="2400" dirty="0" err="1">
                <a:latin typeface="Times New Roman"/>
                <a:cs typeface="Times New Roman"/>
              </a:rPr>
              <a:t>număr</a:t>
            </a:r>
            <a:r>
              <a:rPr lang="en-US" sz="2400" dirty="0">
                <a:latin typeface="Times New Roman"/>
                <a:cs typeface="Times New Roman"/>
              </a:rPr>
              <a:t> al </a:t>
            </a:r>
            <a:r>
              <a:rPr lang="en-US" sz="2400" dirty="0" err="1">
                <a:latin typeface="Times New Roman"/>
                <a:cs typeface="Times New Roman"/>
              </a:rPr>
              <a:t>componentei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conexe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cs typeface="Times New Roman"/>
              </a:rPr>
              <a:t>Foreground-</a:t>
            </a:r>
            <a:r>
              <a:rPr lang="en-US" sz="2400" dirty="0" err="1">
                <a:latin typeface="Times New Roman"/>
                <a:cs typeface="Times New Roman"/>
              </a:rPr>
              <a:t>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reprezentat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acest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exemplu</a:t>
            </a:r>
            <a:r>
              <a:rPr lang="en-US" sz="2400" dirty="0">
                <a:latin typeface="Times New Roman"/>
                <a:cs typeface="Times New Roman"/>
              </a:rPr>
              <a:t> de pixeli </a:t>
            </a:r>
            <a:r>
              <a:rPr lang="en-US" sz="2400" dirty="0" err="1">
                <a:latin typeface="Times New Roman"/>
                <a:cs typeface="Times New Roman"/>
              </a:rPr>
              <a:t>negri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dirty="0" err="1">
                <a:latin typeface="Times New Roman"/>
                <a:cs typeface="Times New Roman"/>
              </a:rPr>
              <a:t>Conectivitate</a:t>
            </a:r>
            <a:r>
              <a:rPr lang="en-US" sz="2400" dirty="0">
                <a:latin typeface="Times New Roman"/>
                <a:cs typeface="Times New Roman"/>
              </a:rPr>
              <a:t> - 4</a:t>
            </a:r>
          </a:p>
          <a:p>
            <a:pPr algn="just"/>
            <a:endParaRPr lang="en-US" sz="2400" dirty="0">
              <a:latin typeface="Times New Roman"/>
              <a:cs typeface="Times New Roman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57875" y="2129031"/>
            <a:ext cx="3286125" cy="3224212"/>
            <a:chOff x="-3653569" y="2084388"/>
            <a:chExt cx="3286125" cy="3224212"/>
          </a:xfrm>
        </p:grpSpPr>
        <p:pic>
          <p:nvPicPr>
            <p:cNvPr id="13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55476" t="22604" r="21039" b="39584"/>
            <a:stretch>
              <a:fillRect/>
            </a:stretch>
          </p:blipFill>
          <p:spPr bwMode="auto">
            <a:xfrm>
              <a:off x="-3653569" y="2084388"/>
              <a:ext cx="3286125" cy="3224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2" name="Rectangle 4"/>
            <p:cNvSpPr>
              <a:spLocks noChangeArrowheads="1"/>
            </p:cNvSpPr>
            <p:nvPr/>
          </p:nvSpPr>
          <p:spPr bwMode="auto">
            <a:xfrm>
              <a:off x="-3407378" y="287827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33" name="Rectangle 5"/>
            <p:cNvSpPr>
              <a:spLocks noChangeArrowheads="1"/>
            </p:cNvSpPr>
            <p:nvPr/>
          </p:nvSpPr>
          <p:spPr bwMode="auto">
            <a:xfrm>
              <a:off x="-3251932" y="2705108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34" name="Rectangle 6"/>
            <p:cNvSpPr>
              <a:spLocks noChangeArrowheads="1"/>
            </p:cNvSpPr>
            <p:nvPr/>
          </p:nvSpPr>
          <p:spPr bwMode="auto">
            <a:xfrm>
              <a:off x="-3224816" y="3252802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35" name="Rectangle 7"/>
            <p:cNvSpPr>
              <a:spLocks noChangeArrowheads="1"/>
            </p:cNvSpPr>
            <p:nvPr/>
          </p:nvSpPr>
          <p:spPr bwMode="auto">
            <a:xfrm>
              <a:off x="-2886808" y="3252802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36" name="Rectangle 8"/>
            <p:cNvSpPr>
              <a:spLocks noChangeArrowheads="1"/>
            </p:cNvSpPr>
            <p:nvPr/>
          </p:nvSpPr>
          <p:spPr bwMode="auto">
            <a:xfrm>
              <a:off x="-3069370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37" name="Rectangle 9"/>
            <p:cNvSpPr>
              <a:spLocks noChangeArrowheads="1"/>
            </p:cNvSpPr>
            <p:nvPr/>
          </p:nvSpPr>
          <p:spPr bwMode="auto">
            <a:xfrm>
              <a:off x="-3069370" y="3243406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38" name="Rectangle 10"/>
            <p:cNvSpPr>
              <a:spLocks noChangeArrowheads="1"/>
            </p:cNvSpPr>
            <p:nvPr/>
          </p:nvSpPr>
          <p:spPr bwMode="auto">
            <a:xfrm>
              <a:off x="-2886808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39" name="Rectangle 11"/>
            <p:cNvSpPr>
              <a:spLocks noChangeArrowheads="1"/>
            </p:cNvSpPr>
            <p:nvPr/>
          </p:nvSpPr>
          <p:spPr bwMode="auto">
            <a:xfrm>
              <a:off x="-2704245" y="3252802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-2704245" y="288767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-2531078" y="288767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2" name="Rectangle 14"/>
            <p:cNvSpPr>
              <a:spLocks noChangeArrowheads="1"/>
            </p:cNvSpPr>
            <p:nvPr/>
          </p:nvSpPr>
          <p:spPr bwMode="auto">
            <a:xfrm>
              <a:off x="-2339120" y="288767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-2165953" y="288767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4" name="Rectangle 16"/>
            <p:cNvSpPr>
              <a:spLocks noChangeArrowheads="1"/>
            </p:cNvSpPr>
            <p:nvPr/>
          </p:nvSpPr>
          <p:spPr bwMode="auto">
            <a:xfrm>
              <a:off x="-2704245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" name="Rectangle 17"/>
            <p:cNvSpPr>
              <a:spLocks noChangeArrowheads="1"/>
            </p:cNvSpPr>
            <p:nvPr/>
          </p:nvSpPr>
          <p:spPr bwMode="auto">
            <a:xfrm>
              <a:off x="-2531078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6" name="Rectangle 18"/>
            <p:cNvSpPr>
              <a:spLocks noChangeArrowheads="1"/>
            </p:cNvSpPr>
            <p:nvPr/>
          </p:nvSpPr>
          <p:spPr bwMode="auto">
            <a:xfrm>
              <a:off x="-2339120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7" name="Rectangle 19"/>
            <p:cNvSpPr>
              <a:spLocks noChangeArrowheads="1"/>
            </p:cNvSpPr>
            <p:nvPr/>
          </p:nvSpPr>
          <p:spPr bwMode="auto">
            <a:xfrm>
              <a:off x="-2165953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8" name="Rectangle 20"/>
            <p:cNvSpPr>
              <a:spLocks noChangeArrowheads="1"/>
            </p:cNvSpPr>
            <p:nvPr/>
          </p:nvSpPr>
          <p:spPr bwMode="auto">
            <a:xfrm>
              <a:off x="-2010507" y="3060841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9" name="Rectangle 21"/>
            <p:cNvSpPr>
              <a:spLocks noChangeArrowheads="1"/>
            </p:cNvSpPr>
            <p:nvPr/>
          </p:nvSpPr>
          <p:spPr bwMode="auto">
            <a:xfrm>
              <a:off x="-1837340" y="3060841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0" name="Rectangle 22"/>
            <p:cNvSpPr>
              <a:spLocks noChangeArrowheads="1"/>
            </p:cNvSpPr>
            <p:nvPr/>
          </p:nvSpPr>
          <p:spPr bwMode="auto">
            <a:xfrm>
              <a:off x="-1280258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1" name="Rectangle 23"/>
            <p:cNvSpPr>
              <a:spLocks noChangeArrowheads="1"/>
            </p:cNvSpPr>
            <p:nvPr/>
          </p:nvSpPr>
          <p:spPr bwMode="auto">
            <a:xfrm>
              <a:off x="-1107091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2" name="Rectangle 24"/>
            <p:cNvSpPr>
              <a:spLocks noChangeArrowheads="1"/>
            </p:cNvSpPr>
            <p:nvPr/>
          </p:nvSpPr>
          <p:spPr bwMode="auto">
            <a:xfrm>
              <a:off x="-1097695" y="287827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3" name="Rectangle 25"/>
            <p:cNvSpPr>
              <a:spLocks noChangeArrowheads="1"/>
            </p:cNvSpPr>
            <p:nvPr/>
          </p:nvSpPr>
          <p:spPr bwMode="auto">
            <a:xfrm>
              <a:off x="-924528" y="287827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4" name="Rectangle 26"/>
            <p:cNvSpPr>
              <a:spLocks noChangeArrowheads="1"/>
            </p:cNvSpPr>
            <p:nvPr/>
          </p:nvSpPr>
          <p:spPr bwMode="auto">
            <a:xfrm>
              <a:off x="-2521683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5" name="Rectangle 27"/>
            <p:cNvSpPr>
              <a:spLocks noChangeArrowheads="1"/>
            </p:cNvSpPr>
            <p:nvPr/>
          </p:nvSpPr>
          <p:spPr bwMode="auto">
            <a:xfrm>
              <a:off x="-2348516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6" name="Rectangle 28"/>
            <p:cNvSpPr>
              <a:spLocks noChangeArrowheads="1"/>
            </p:cNvSpPr>
            <p:nvPr/>
          </p:nvSpPr>
          <p:spPr bwMode="auto">
            <a:xfrm>
              <a:off x="-2886808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7" name="Rectangle 29"/>
            <p:cNvSpPr>
              <a:spLocks noChangeArrowheads="1"/>
            </p:cNvSpPr>
            <p:nvPr/>
          </p:nvSpPr>
          <p:spPr bwMode="auto">
            <a:xfrm>
              <a:off x="-2713641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8" name="Rectangle 30"/>
            <p:cNvSpPr>
              <a:spLocks noChangeArrowheads="1"/>
            </p:cNvSpPr>
            <p:nvPr/>
          </p:nvSpPr>
          <p:spPr bwMode="auto">
            <a:xfrm>
              <a:off x="-2339120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9" name="Rectangle 31"/>
            <p:cNvSpPr>
              <a:spLocks noChangeArrowheads="1"/>
            </p:cNvSpPr>
            <p:nvPr/>
          </p:nvSpPr>
          <p:spPr bwMode="auto">
            <a:xfrm>
              <a:off x="-2165953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0" name="Rectangle 32"/>
            <p:cNvSpPr>
              <a:spLocks noChangeArrowheads="1"/>
            </p:cNvSpPr>
            <p:nvPr/>
          </p:nvSpPr>
          <p:spPr bwMode="auto">
            <a:xfrm>
              <a:off x="-1973995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1" name="Rectangle 33"/>
            <p:cNvSpPr>
              <a:spLocks noChangeArrowheads="1"/>
            </p:cNvSpPr>
            <p:nvPr/>
          </p:nvSpPr>
          <p:spPr bwMode="auto">
            <a:xfrm>
              <a:off x="-1800828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2" name="Rectangle 34"/>
            <p:cNvSpPr>
              <a:spLocks noChangeArrowheads="1"/>
            </p:cNvSpPr>
            <p:nvPr/>
          </p:nvSpPr>
          <p:spPr bwMode="auto">
            <a:xfrm>
              <a:off x="-1645383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3" name="Rectangle 35"/>
            <p:cNvSpPr>
              <a:spLocks noChangeArrowheads="1"/>
            </p:cNvSpPr>
            <p:nvPr/>
          </p:nvSpPr>
          <p:spPr bwMode="auto">
            <a:xfrm>
              <a:off x="-1472216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4" name="Rectangle 36"/>
            <p:cNvSpPr>
              <a:spLocks noChangeArrowheads="1"/>
            </p:cNvSpPr>
            <p:nvPr/>
          </p:nvSpPr>
          <p:spPr bwMode="auto">
            <a:xfrm>
              <a:off x="-3069370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5" name="Rectangle 37"/>
            <p:cNvSpPr>
              <a:spLocks noChangeArrowheads="1"/>
            </p:cNvSpPr>
            <p:nvPr/>
          </p:nvSpPr>
          <p:spPr bwMode="auto">
            <a:xfrm>
              <a:off x="-2896202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6" name="Rectangle 38"/>
            <p:cNvSpPr>
              <a:spLocks noChangeArrowheads="1"/>
            </p:cNvSpPr>
            <p:nvPr/>
          </p:nvSpPr>
          <p:spPr bwMode="auto">
            <a:xfrm>
              <a:off x="-1645382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7" name="Rectangle 39"/>
            <p:cNvSpPr>
              <a:spLocks noChangeArrowheads="1"/>
            </p:cNvSpPr>
            <p:nvPr/>
          </p:nvSpPr>
          <p:spPr bwMode="auto">
            <a:xfrm>
              <a:off x="-1472212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8" name="Rectangle 40"/>
            <p:cNvSpPr>
              <a:spLocks noChangeArrowheads="1"/>
            </p:cNvSpPr>
            <p:nvPr/>
          </p:nvSpPr>
          <p:spPr bwMode="auto">
            <a:xfrm>
              <a:off x="-1280253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9" name="Rectangle 41"/>
            <p:cNvSpPr>
              <a:spLocks noChangeArrowheads="1"/>
            </p:cNvSpPr>
            <p:nvPr/>
          </p:nvSpPr>
          <p:spPr bwMode="auto">
            <a:xfrm>
              <a:off x="-1107083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0" name="Rectangle 42"/>
            <p:cNvSpPr>
              <a:spLocks noChangeArrowheads="1"/>
            </p:cNvSpPr>
            <p:nvPr/>
          </p:nvSpPr>
          <p:spPr bwMode="auto">
            <a:xfrm>
              <a:off x="-1097681" y="2695712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1" name="Rectangle 43"/>
            <p:cNvSpPr>
              <a:spLocks noChangeArrowheads="1"/>
            </p:cNvSpPr>
            <p:nvPr/>
          </p:nvSpPr>
          <p:spPr bwMode="auto">
            <a:xfrm>
              <a:off x="-924508" y="2695716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2" name="Rectangle 23"/>
            <p:cNvSpPr>
              <a:spLocks noChangeArrowheads="1"/>
            </p:cNvSpPr>
            <p:nvPr/>
          </p:nvSpPr>
          <p:spPr bwMode="auto">
            <a:xfrm>
              <a:off x="-2009831" y="3443515"/>
              <a:ext cx="155446" cy="155448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3" name="Rectangle 23"/>
            <p:cNvSpPr>
              <a:spLocks noChangeArrowheads="1"/>
            </p:cNvSpPr>
            <p:nvPr/>
          </p:nvSpPr>
          <p:spPr bwMode="auto">
            <a:xfrm>
              <a:off x="-2008617" y="3624181"/>
              <a:ext cx="155446" cy="155448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4" name="Rectangle 23"/>
            <p:cNvSpPr>
              <a:spLocks noChangeArrowheads="1"/>
            </p:cNvSpPr>
            <p:nvPr/>
          </p:nvSpPr>
          <p:spPr bwMode="auto">
            <a:xfrm>
              <a:off x="-2008613" y="3810207"/>
              <a:ext cx="155446" cy="155448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pic>
          <p:nvPicPr>
            <p:cNvPr id="175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74478" t="40555" r="23489" b="53609"/>
            <a:stretch/>
          </p:blipFill>
          <p:spPr bwMode="auto">
            <a:xfrm>
              <a:off x="-2059750" y="3428117"/>
              <a:ext cx="284480" cy="497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8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18517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J. </a:t>
            </a:r>
            <a:r>
              <a:rPr lang="en-US" sz="1200" dirty="0" err="1"/>
              <a:t>Neira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7970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640465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Etichetăm</a:t>
            </a:r>
            <a:r>
              <a:rPr lang="en-US" sz="2400" dirty="0">
                <a:latin typeface="Times New Roman"/>
                <a:cs typeface="Times New Roman"/>
              </a:rPr>
              <a:t> un pixel foreground </a:t>
            </a:r>
            <a:r>
              <a:rPr lang="en-US" sz="2400" dirty="0" err="1">
                <a:latin typeface="Times New Roman"/>
                <a:cs typeface="Times New Roman"/>
              </a:rPr>
              <a:t>pe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baza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valorilor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vecinilor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săi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Vecinii</a:t>
            </a:r>
            <a:r>
              <a:rPr lang="en-US" sz="2400" dirty="0">
                <a:latin typeface="Times New Roman"/>
                <a:cs typeface="Times New Roman"/>
              </a:rPr>
              <a:t> - </a:t>
            </a:r>
            <a:r>
              <a:rPr lang="en-US" sz="2400" dirty="0" err="1">
                <a:latin typeface="Times New Roman"/>
                <a:cs typeface="Times New Roman"/>
              </a:rPr>
              <a:t>dați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conectivitate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aici</a:t>
            </a:r>
            <a:r>
              <a:rPr lang="en-US" sz="2400" dirty="0">
                <a:latin typeface="Times New Roman"/>
                <a:cs typeface="Times New Roman"/>
              </a:rPr>
              <a:t> – 4)</a:t>
            </a: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Procesăm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pixelii</a:t>
            </a:r>
            <a:r>
              <a:rPr lang="en-US" sz="2400" dirty="0">
                <a:latin typeface="Times New Roman"/>
                <a:cs typeface="Times New Roman"/>
              </a:rPr>
              <a:t> din imagine </a:t>
            </a:r>
            <a:r>
              <a:rPr lang="en-US" sz="2400" dirty="0" err="1">
                <a:latin typeface="Times New Roman"/>
                <a:cs typeface="Times New Roman"/>
              </a:rPr>
              <a:t>secvențial</a:t>
            </a:r>
            <a:r>
              <a:rPr lang="en-US" sz="2400" dirty="0">
                <a:latin typeface="Times New Roman"/>
                <a:cs typeface="Times New Roman"/>
              </a:rPr>
              <a:t> de la </a:t>
            </a:r>
            <a:r>
              <a:rPr lang="en-US" sz="2400" dirty="0" err="1">
                <a:latin typeface="Times New Roman"/>
                <a:cs typeface="Times New Roman"/>
              </a:rPr>
              <a:t>stânga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dreapta</a:t>
            </a:r>
            <a:r>
              <a:rPr lang="en-US" sz="2400" dirty="0">
                <a:latin typeface="Times New Roman"/>
                <a:cs typeface="Times New Roman"/>
              </a:rPr>
              <a:t>, de sus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jos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Comparăm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pixelul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curent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vecinul</a:t>
            </a:r>
            <a:r>
              <a:rPr lang="en-US" sz="2400" dirty="0">
                <a:latin typeface="Times New Roman"/>
                <a:cs typeface="Times New Roman"/>
              </a:rPr>
              <a:t> din </a:t>
            </a:r>
            <a:r>
              <a:rPr lang="en-US" sz="2400" dirty="0" err="1">
                <a:latin typeface="Times New Roman"/>
                <a:cs typeface="Times New Roman"/>
              </a:rPr>
              <a:t>stânga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cel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sus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352800" y="5410200"/>
            <a:ext cx="18288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76974" y="5454000"/>
            <a:ext cx="2615950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Times New Roman"/>
                <a:cs typeface="Times New Roman"/>
              </a:rPr>
              <a:t>aceeaşi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componentă</a:t>
            </a:r>
            <a:endParaRPr lang="en-US" sz="1400" dirty="0">
              <a:latin typeface="Times New Roman"/>
              <a:cs typeface="Times New Roman"/>
            </a:endParaRPr>
          </a:p>
          <a:p>
            <a:pPr algn="ctr"/>
            <a:r>
              <a:rPr lang="en-US" sz="1400" dirty="0" err="1">
                <a:latin typeface="Times New Roman"/>
                <a:cs typeface="Times New Roman"/>
              </a:rPr>
              <a:t>conexă</a:t>
            </a:r>
            <a:r>
              <a:rPr lang="en-US" sz="1400" dirty="0">
                <a:latin typeface="Times New Roman"/>
                <a:cs typeface="Times New Roman"/>
              </a:rPr>
              <a:t> – </a:t>
            </a:r>
            <a:r>
              <a:rPr lang="en-US" sz="1400" dirty="0" err="1">
                <a:latin typeface="Times New Roman"/>
                <a:cs typeface="Times New Roman"/>
              </a:rPr>
              <a:t>preia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eticheta</a:t>
            </a:r>
            <a:endParaRPr lang="en-US" sz="1400" b="1" dirty="0">
              <a:latin typeface="Times New Roman"/>
              <a:cs typeface="Times New Roman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235570" y="5443692"/>
            <a:ext cx="2035176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Times New Roman"/>
                <a:cs typeface="Times New Roman"/>
              </a:rPr>
              <a:t>altă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componentă</a:t>
            </a:r>
            <a:endParaRPr lang="en-US" sz="1400" dirty="0">
              <a:latin typeface="Times New Roman"/>
              <a:cs typeface="Times New Roman"/>
            </a:endParaRPr>
          </a:p>
          <a:p>
            <a:pPr algn="ctr"/>
            <a:r>
              <a:rPr lang="en-US" sz="1400" dirty="0" err="1">
                <a:latin typeface="Times New Roman"/>
                <a:cs typeface="Times New Roman"/>
              </a:rPr>
              <a:t>conexă</a:t>
            </a:r>
            <a:r>
              <a:rPr lang="en-US" sz="1400" dirty="0">
                <a:latin typeface="Times New Roman"/>
                <a:cs typeface="Times New Roman"/>
              </a:rPr>
              <a:t> – </a:t>
            </a:r>
            <a:r>
              <a:rPr lang="en-US" sz="1400" dirty="0" err="1">
                <a:latin typeface="Times New Roman"/>
                <a:cs typeface="Times New Roman"/>
              </a:rPr>
              <a:t>adaugă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etichetă</a:t>
            </a:r>
            <a:endParaRPr lang="en-US" sz="1400" b="1" dirty="0">
              <a:latin typeface="Times New Roman"/>
              <a:cs typeface="Times New Roman"/>
            </a:endParaRPr>
          </a:p>
        </p:txBody>
      </p:sp>
      <p:grpSp>
        <p:nvGrpSpPr>
          <p:cNvPr id="180" name="Group 179"/>
          <p:cNvGrpSpPr/>
          <p:nvPr/>
        </p:nvGrpSpPr>
        <p:grpSpPr>
          <a:xfrm>
            <a:off x="5857875" y="2129031"/>
            <a:ext cx="3286125" cy="3224212"/>
            <a:chOff x="-3653569" y="2084388"/>
            <a:chExt cx="3286125" cy="3224212"/>
          </a:xfrm>
        </p:grpSpPr>
        <p:pic>
          <p:nvPicPr>
            <p:cNvPr id="18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55476" t="22604" r="21039" b="39584"/>
            <a:stretch>
              <a:fillRect/>
            </a:stretch>
          </p:blipFill>
          <p:spPr bwMode="auto">
            <a:xfrm>
              <a:off x="-3653569" y="2084388"/>
              <a:ext cx="3286125" cy="3224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" name="Rectangle 4"/>
            <p:cNvSpPr>
              <a:spLocks noChangeArrowheads="1"/>
            </p:cNvSpPr>
            <p:nvPr/>
          </p:nvSpPr>
          <p:spPr bwMode="auto">
            <a:xfrm>
              <a:off x="-3407378" y="287827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83" name="Rectangle 5"/>
            <p:cNvSpPr>
              <a:spLocks noChangeArrowheads="1"/>
            </p:cNvSpPr>
            <p:nvPr/>
          </p:nvSpPr>
          <p:spPr bwMode="auto">
            <a:xfrm>
              <a:off x="-3251932" y="2705108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84" name="Rectangle 6"/>
            <p:cNvSpPr>
              <a:spLocks noChangeArrowheads="1"/>
            </p:cNvSpPr>
            <p:nvPr/>
          </p:nvSpPr>
          <p:spPr bwMode="auto">
            <a:xfrm>
              <a:off x="-3224816" y="3252802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85" name="Rectangle 7"/>
            <p:cNvSpPr>
              <a:spLocks noChangeArrowheads="1"/>
            </p:cNvSpPr>
            <p:nvPr/>
          </p:nvSpPr>
          <p:spPr bwMode="auto">
            <a:xfrm>
              <a:off x="-2886808" y="3252802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86" name="Rectangle 8"/>
            <p:cNvSpPr>
              <a:spLocks noChangeArrowheads="1"/>
            </p:cNvSpPr>
            <p:nvPr/>
          </p:nvSpPr>
          <p:spPr bwMode="auto">
            <a:xfrm>
              <a:off x="-3069370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87" name="Rectangle 9"/>
            <p:cNvSpPr>
              <a:spLocks noChangeArrowheads="1"/>
            </p:cNvSpPr>
            <p:nvPr/>
          </p:nvSpPr>
          <p:spPr bwMode="auto">
            <a:xfrm>
              <a:off x="-3069370" y="3243406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88" name="Rectangle 10"/>
            <p:cNvSpPr>
              <a:spLocks noChangeArrowheads="1"/>
            </p:cNvSpPr>
            <p:nvPr/>
          </p:nvSpPr>
          <p:spPr bwMode="auto">
            <a:xfrm>
              <a:off x="-2886808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89" name="Rectangle 11"/>
            <p:cNvSpPr>
              <a:spLocks noChangeArrowheads="1"/>
            </p:cNvSpPr>
            <p:nvPr/>
          </p:nvSpPr>
          <p:spPr bwMode="auto">
            <a:xfrm>
              <a:off x="-2704245" y="3252802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0" name="Rectangle 12"/>
            <p:cNvSpPr>
              <a:spLocks noChangeArrowheads="1"/>
            </p:cNvSpPr>
            <p:nvPr/>
          </p:nvSpPr>
          <p:spPr bwMode="auto">
            <a:xfrm>
              <a:off x="-2704245" y="288767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1" name="Rectangle 13"/>
            <p:cNvSpPr>
              <a:spLocks noChangeArrowheads="1"/>
            </p:cNvSpPr>
            <p:nvPr/>
          </p:nvSpPr>
          <p:spPr bwMode="auto">
            <a:xfrm>
              <a:off x="-2531078" y="288767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2" name="Rectangle 14"/>
            <p:cNvSpPr>
              <a:spLocks noChangeArrowheads="1"/>
            </p:cNvSpPr>
            <p:nvPr/>
          </p:nvSpPr>
          <p:spPr bwMode="auto">
            <a:xfrm>
              <a:off x="-2339120" y="288767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3" name="Rectangle 15"/>
            <p:cNvSpPr>
              <a:spLocks noChangeArrowheads="1"/>
            </p:cNvSpPr>
            <p:nvPr/>
          </p:nvSpPr>
          <p:spPr bwMode="auto">
            <a:xfrm>
              <a:off x="-2165953" y="288767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4" name="Rectangle 16"/>
            <p:cNvSpPr>
              <a:spLocks noChangeArrowheads="1"/>
            </p:cNvSpPr>
            <p:nvPr/>
          </p:nvSpPr>
          <p:spPr bwMode="auto">
            <a:xfrm>
              <a:off x="-2704245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5" name="Rectangle 17"/>
            <p:cNvSpPr>
              <a:spLocks noChangeArrowheads="1"/>
            </p:cNvSpPr>
            <p:nvPr/>
          </p:nvSpPr>
          <p:spPr bwMode="auto">
            <a:xfrm>
              <a:off x="-2531078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6" name="Rectangle 18"/>
            <p:cNvSpPr>
              <a:spLocks noChangeArrowheads="1"/>
            </p:cNvSpPr>
            <p:nvPr/>
          </p:nvSpPr>
          <p:spPr bwMode="auto">
            <a:xfrm>
              <a:off x="-2339120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7" name="Rectangle 19"/>
            <p:cNvSpPr>
              <a:spLocks noChangeArrowheads="1"/>
            </p:cNvSpPr>
            <p:nvPr/>
          </p:nvSpPr>
          <p:spPr bwMode="auto">
            <a:xfrm>
              <a:off x="-2165953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8" name="Rectangle 20"/>
            <p:cNvSpPr>
              <a:spLocks noChangeArrowheads="1"/>
            </p:cNvSpPr>
            <p:nvPr/>
          </p:nvSpPr>
          <p:spPr bwMode="auto">
            <a:xfrm>
              <a:off x="-2010507" y="3060841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9" name="Rectangle 21"/>
            <p:cNvSpPr>
              <a:spLocks noChangeArrowheads="1"/>
            </p:cNvSpPr>
            <p:nvPr/>
          </p:nvSpPr>
          <p:spPr bwMode="auto">
            <a:xfrm>
              <a:off x="-1837340" y="3060841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0" name="Rectangle 22"/>
            <p:cNvSpPr>
              <a:spLocks noChangeArrowheads="1"/>
            </p:cNvSpPr>
            <p:nvPr/>
          </p:nvSpPr>
          <p:spPr bwMode="auto">
            <a:xfrm>
              <a:off x="-1280258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1" name="Rectangle 23"/>
            <p:cNvSpPr>
              <a:spLocks noChangeArrowheads="1"/>
            </p:cNvSpPr>
            <p:nvPr/>
          </p:nvSpPr>
          <p:spPr bwMode="auto">
            <a:xfrm>
              <a:off x="-1107091" y="307023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2" name="Rectangle 24"/>
            <p:cNvSpPr>
              <a:spLocks noChangeArrowheads="1"/>
            </p:cNvSpPr>
            <p:nvPr/>
          </p:nvSpPr>
          <p:spPr bwMode="auto">
            <a:xfrm>
              <a:off x="-1097695" y="287827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3" name="Rectangle 25"/>
            <p:cNvSpPr>
              <a:spLocks noChangeArrowheads="1"/>
            </p:cNvSpPr>
            <p:nvPr/>
          </p:nvSpPr>
          <p:spPr bwMode="auto">
            <a:xfrm>
              <a:off x="-924528" y="287827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4" name="Rectangle 26"/>
            <p:cNvSpPr>
              <a:spLocks noChangeArrowheads="1"/>
            </p:cNvSpPr>
            <p:nvPr/>
          </p:nvSpPr>
          <p:spPr bwMode="auto">
            <a:xfrm>
              <a:off x="-2521683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5" name="Rectangle 27"/>
            <p:cNvSpPr>
              <a:spLocks noChangeArrowheads="1"/>
            </p:cNvSpPr>
            <p:nvPr/>
          </p:nvSpPr>
          <p:spPr bwMode="auto">
            <a:xfrm>
              <a:off x="-2348516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6" name="Rectangle 28"/>
            <p:cNvSpPr>
              <a:spLocks noChangeArrowheads="1"/>
            </p:cNvSpPr>
            <p:nvPr/>
          </p:nvSpPr>
          <p:spPr bwMode="auto">
            <a:xfrm>
              <a:off x="-2886808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7" name="Rectangle 29"/>
            <p:cNvSpPr>
              <a:spLocks noChangeArrowheads="1"/>
            </p:cNvSpPr>
            <p:nvPr/>
          </p:nvSpPr>
          <p:spPr bwMode="auto">
            <a:xfrm>
              <a:off x="-2713641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8" name="Rectangle 30"/>
            <p:cNvSpPr>
              <a:spLocks noChangeArrowheads="1"/>
            </p:cNvSpPr>
            <p:nvPr/>
          </p:nvSpPr>
          <p:spPr bwMode="auto">
            <a:xfrm>
              <a:off x="-2339120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9" name="Rectangle 31"/>
            <p:cNvSpPr>
              <a:spLocks noChangeArrowheads="1"/>
            </p:cNvSpPr>
            <p:nvPr/>
          </p:nvSpPr>
          <p:spPr bwMode="auto">
            <a:xfrm>
              <a:off x="-2165953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0" name="Rectangle 32"/>
            <p:cNvSpPr>
              <a:spLocks noChangeArrowheads="1"/>
            </p:cNvSpPr>
            <p:nvPr/>
          </p:nvSpPr>
          <p:spPr bwMode="auto">
            <a:xfrm>
              <a:off x="-1973995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1" name="Rectangle 33"/>
            <p:cNvSpPr>
              <a:spLocks noChangeArrowheads="1"/>
            </p:cNvSpPr>
            <p:nvPr/>
          </p:nvSpPr>
          <p:spPr bwMode="auto">
            <a:xfrm>
              <a:off x="-1800828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2" name="Rectangle 34"/>
            <p:cNvSpPr>
              <a:spLocks noChangeArrowheads="1"/>
            </p:cNvSpPr>
            <p:nvPr/>
          </p:nvSpPr>
          <p:spPr bwMode="auto">
            <a:xfrm>
              <a:off x="-1645383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3" name="Rectangle 35"/>
            <p:cNvSpPr>
              <a:spLocks noChangeArrowheads="1"/>
            </p:cNvSpPr>
            <p:nvPr/>
          </p:nvSpPr>
          <p:spPr bwMode="auto">
            <a:xfrm>
              <a:off x="-1472216" y="2330583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4" name="Rectangle 36"/>
            <p:cNvSpPr>
              <a:spLocks noChangeArrowheads="1"/>
            </p:cNvSpPr>
            <p:nvPr/>
          </p:nvSpPr>
          <p:spPr bwMode="auto">
            <a:xfrm>
              <a:off x="-3069370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5" name="Rectangle 37"/>
            <p:cNvSpPr>
              <a:spLocks noChangeArrowheads="1"/>
            </p:cNvSpPr>
            <p:nvPr/>
          </p:nvSpPr>
          <p:spPr bwMode="auto">
            <a:xfrm>
              <a:off x="-2896202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6" name="Rectangle 38"/>
            <p:cNvSpPr>
              <a:spLocks noChangeArrowheads="1"/>
            </p:cNvSpPr>
            <p:nvPr/>
          </p:nvSpPr>
          <p:spPr bwMode="auto">
            <a:xfrm>
              <a:off x="-1645382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7" name="Rectangle 39"/>
            <p:cNvSpPr>
              <a:spLocks noChangeArrowheads="1"/>
            </p:cNvSpPr>
            <p:nvPr/>
          </p:nvSpPr>
          <p:spPr bwMode="auto">
            <a:xfrm>
              <a:off x="-1472212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8" name="Rectangle 40"/>
            <p:cNvSpPr>
              <a:spLocks noChangeArrowheads="1"/>
            </p:cNvSpPr>
            <p:nvPr/>
          </p:nvSpPr>
          <p:spPr bwMode="auto">
            <a:xfrm>
              <a:off x="-1280253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9" name="Rectangle 41"/>
            <p:cNvSpPr>
              <a:spLocks noChangeArrowheads="1"/>
            </p:cNvSpPr>
            <p:nvPr/>
          </p:nvSpPr>
          <p:spPr bwMode="auto">
            <a:xfrm>
              <a:off x="-1107083" y="2513147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20" name="Rectangle 42"/>
            <p:cNvSpPr>
              <a:spLocks noChangeArrowheads="1"/>
            </p:cNvSpPr>
            <p:nvPr/>
          </p:nvSpPr>
          <p:spPr bwMode="auto">
            <a:xfrm>
              <a:off x="-1097681" y="2695712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21" name="Rectangle 43"/>
            <p:cNvSpPr>
              <a:spLocks noChangeArrowheads="1"/>
            </p:cNvSpPr>
            <p:nvPr/>
          </p:nvSpPr>
          <p:spPr bwMode="auto">
            <a:xfrm>
              <a:off x="-924508" y="2695716"/>
              <a:ext cx="155446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22" name="Rectangle 23"/>
            <p:cNvSpPr>
              <a:spLocks noChangeArrowheads="1"/>
            </p:cNvSpPr>
            <p:nvPr/>
          </p:nvSpPr>
          <p:spPr bwMode="auto">
            <a:xfrm>
              <a:off x="-2009831" y="3443515"/>
              <a:ext cx="155446" cy="155448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23" name="Rectangle 23"/>
            <p:cNvSpPr>
              <a:spLocks noChangeArrowheads="1"/>
            </p:cNvSpPr>
            <p:nvPr/>
          </p:nvSpPr>
          <p:spPr bwMode="auto">
            <a:xfrm>
              <a:off x="-2008617" y="3624181"/>
              <a:ext cx="155446" cy="155448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24" name="Rectangle 23"/>
            <p:cNvSpPr>
              <a:spLocks noChangeArrowheads="1"/>
            </p:cNvSpPr>
            <p:nvPr/>
          </p:nvSpPr>
          <p:spPr bwMode="auto">
            <a:xfrm>
              <a:off x="-2008613" y="3810207"/>
              <a:ext cx="155446" cy="155448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pic>
          <p:nvPicPr>
            <p:cNvPr id="225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74478" t="40555" r="23489" b="53609"/>
            <a:stretch/>
          </p:blipFill>
          <p:spPr bwMode="auto">
            <a:xfrm>
              <a:off x="-2059750" y="3428117"/>
              <a:ext cx="284480" cy="497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6" name="Group 225"/>
          <p:cNvGrpSpPr/>
          <p:nvPr/>
        </p:nvGrpSpPr>
        <p:grpSpPr>
          <a:xfrm>
            <a:off x="5856158" y="2129031"/>
            <a:ext cx="3286125" cy="3224212"/>
            <a:chOff x="9153277" y="1847851"/>
            <a:chExt cx="3286125" cy="3224212"/>
          </a:xfrm>
        </p:grpSpPr>
        <p:grpSp>
          <p:nvGrpSpPr>
            <p:cNvPr id="227" name="Group 226"/>
            <p:cNvGrpSpPr/>
            <p:nvPr/>
          </p:nvGrpSpPr>
          <p:grpSpPr>
            <a:xfrm>
              <a:off x="9153277" y="1847851"/>
              <a:ext cx="3286125" cy="3224212"/>
              <a:chOff x="9406819" y="2129031"/>
              <a:chExt cx="3286125" cy="3224212"/>
            </a:xfrm>
          </p:grpSpPr>
          <p:pic>
            <p:nvPicPr>
              <p:cNvPr id="229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5476" t="22604" r="21039" b="39584"/>
              <a:stretch>
                <a:fillRect/>
              </a:stretch>
            </p:blipFill>
            <p:spPr bwMode="auto">
              <a:xfrm>
                <a:off x="9406819" y="2129031"/>
                <a:ext cx="3286125" cy="3224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0" name="Rectangle 4"/>
              <p:cNvSpPr>
                <a:spLocks noChangeArrowheads="1"/>
              </p:cNvSpPr>
              <p:nvPr/>
            </p:nvSpPr>
            <p:spPr bwMode="auto">
              <a:xfrm>
                <a:off x="9622233" y="290843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31" name="Rectangle 5"/>
              <p:cNvSpPr>
                <a:spLocks noChangeArrowheads="1"/>
              </p:cNvSpPr>
              <p:nvPr/>
            </p:nvSpPr>
            <p:spPr bwMode="auto">
              <a:xfrm>
                <a:off x="9777679" y="2735261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32" name="Rectangle 6"/>
              <p:cNvSpPr>
                <a:spLocks noChangeArrowheads="1"/>
              </p:cNvSpPr>
              <p:nvPr/>
            </p:nvSpPr>
            <p:spPr bwMode="auto">
              <a:xfrm>
                <a:off x="9804795" y="3282955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33" name="Rectangle 7"/>
              <p:cNvSpPr>
                <a:spLocks noChangeArrowheads="1"/>
              </p:cNvSpPr>
              <p:nvPr/>
            </p:nvSpPr>
            <p:spPr bwMode="auto">
              <a:xfrm>
                <a:off x="10142803" y="3282955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34" name="Rectangle 8"/>
              <p:cNvSpPr>
                <a:spLocks noChangeArrowheads="1"/>
              </p:cNvSpPr>
              <p:nvPr/>
            </p:nvSpPr>
            <p:spPr bwMode="auto">
              <a:xfrm>
                <a:off x="9960241" y="310039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35" name="Rectangle 9"/>
              <p:cNvSpPr>
                <a:spLocks noChangeArrowheads="1"/>
              </p:cNvSpPr>
              <p:nvPr/>
            </p:nvSpPr>
            <p:spPr bwMode="auto">
              <a:xfrm>
                <a:off x="9960241" y="3273559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36" name="Rectangle 10"/>
              <p:cNvSpPr>
                <a:spLocks noChangeArrowheads="1"/>
              </p:cNvSpPr>
              <p:nvPr/>
            </p:nvSpPr>
            <p:spPr bwMode="auto">
              <a:xfrm>
                <a:off x="10142803" y="310039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37" name="Rectangle 11"/>
              <p:cNvSpPr>
                <a:spLocks noChangeArrowheads="1"/>
              </p:cNvSpPr>
              <p:nvPr/>
            </p:nvSpPr>
            <p:spPr bwMode="auto">
              <a:xfrm>
                <a:off x="10325366" y="3282955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38" name="Rectangle 12"/>
              <p:cNvSpPr>
                <a:spLocks noChangeArrowheads="1"/>
              </p:cNvSpPr>
              <p:nvPr/>
            </p:nvSpPr>
            <p:spPr bwMode="auto">
              <a:xfrm>
                <a:off x="10325366" y="2917826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39" name="Rectangle 13"/>
              <p:cNvSpPr>
                <a:spLocks noChangeArrowheads="1"/>
              </p:cNvSpPr>
              <p:nvPr/>
            </p:nvSpPr>
            <p:spPr bwMode="auto">
              <a:xfrm>
                <a:off x="10498533" y="2917826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40" name="Rectangle 14"/>
              <p:cNvSpPr>
                <a:spLocks noChangeArrowheads="1"/>
              </p:cNvSpPr>
              <p:nvPr/>
            </p:nvSpPr>
            <p:spPr bwMode="auto">
              <a:xfrm>
                <a:off x="10690491" y="2917826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41" name="Rectangle 15"/>
              <p:cNvSpPr>
                <a:spLocks noChangeArrowheads="1"/>
              </p:cNvSpPr>
              <p:nvPr/>
            </p:nvSpPr>
            <p:spPr bwMode="auto">
              <a:xfrm>
                <a:off x="10863658" y="2917826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42" name="Rectangle 16"/>
              <p:cNvSpPr>
                <a:spLocks noChangeArrowheads="1"/>
              </p:cNvSpPr>
              <p:nvPr/>
            </p:nvSpPr>
            <p:spPr bwMode="auto">
              <a:xfrm>
                <a:off x="10325366" y="310039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43" name="Rectangle 17"/>
              <p:cNvSpPr>
                <a:spLocks noChangeArrowheads="1"/>
              </p:cNvSpPr>
              <p:nvPr/>
            </p:nvSpPr>
            <p:spPr bwMode="auto">
              <a:xfrm>
                <a:off x="10498533" y="310039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44" name="Rectangle 18"/>
              <p:cNvSpPr>
                <a:spLocks noChangeArrowheads="1"/>
              </p:cNvSpPr>
              <p:nvPr/>
            </p:nvSpPr>
            <p:spPr bwMode="auto">
              <a:xfrm>
                <a:off x="10690491" y="310039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45" name="Rectangle 19"/>
              <p:cNvSpPr>
                <a:spLocks noChangeArrowheads="1"/>
              </p:cNvSpPr>
              <p:nvPr/>
            </p:nvSpPr>
            <p:spPr bwMode="auto">
              <a:xfrm>
                <a:off x="10863658" y="310039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46" name="Rectangle 20"/>
              <p:cNvSpPr>
                <a:spLocks noChangeArrowheads="1"/>
              </p:cNvSpPr>
              <p:nvPr/>
            </p:nvSpPr>
            <p:spPr bwMode="auto">
              <a:xfrm>
                <a:off x="11019104" y="3090994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47" name="Rectangle 21"/>
              <p:cNvSpPr>
                <a:spLocks noChangeArrowheads="1"/>
              </p:cNvSpPr>
              <p:nvPr/>
            </p:nvSpPr>
            <p:spPr bwMode="auto">
              <a:xfrm>
                <a:off x="11192271" y="3090994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48" name="Rectangle 22"/>
              <p:cNvSpPr>
                <a:spLocks noChangeArrowheads="1"/>
              </p:cNvSpPr>
              <p:nvPr/>
            </p:nvSpPr>
            <p:spPr bwMode="auto">
              <a:xfrm>
                <a:off x="11749353" y="310039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49" name="Rectangle 23"/>
              <p:cNvSpPr>
                <a:spLocks noChangeArrowheads="1"/>
              </p:cNvSpPr>
              <p:nvPr/>
            </p:nvSpPr>
            <p:spPr bwMode="auto">
              <a:xfrm>
                <a:off x="11922520" y="310039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50" name="Rectangle 24"/>
              <p:cNvSpPr>
                <a:spLocks noChangeArrowheads="1"/>
              </p:cNvSpPr>
              <p:nvPr/>
            </p:nvSpPr>
            <p:spPr bwMode="auto">
              <a:xfrm>
                <a:off x="11931916" y="290843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51" name="Rectangle 25"/>
              <p:cNvSpPr>
                <a:spLocks noChangeArrowheads="1"/>
              </p:cNvSpPr>
              <p:nvPr/>
            </p:nvSpPr>
            <p:spPr bwMode="auto">
              <a:xfrm>
                <a:off x="12105083" y="290843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52" name="Rectangle 27"/>
              <p:cNvSpPr>
                <a:spLocks noChangeArrowheads="1"/>
              </p:cNvSpPr>
              <p:nvPr/>
            </p:nvSpPr>
            <p:spPr bwMode="auto">
              <a:xfrm>
                <a:off x="10681095" y="254330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53" name="Rectangle 38"/>
              <p:cNvSpPr>
                <a:spLocks noChangeArrowheads="1"/>
              </p:cNvSpPr>
              <p:nvPr/>
            </p:nvSpPr>
            <p:spPr bwMode="auto">
              <a:xfrm>
                <a:off x="11384229" y="254330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54" name="Rectangle 39"/>
              <p:cNvSpPr>
                <a:spLocks noChangeArrowheads="1"/>
              </p:cNvSpPr>
              <p:nvPr/>
            </p:nvSpPr>
            <p:spPr bwMode="auto">
              <a:xfrm>
                <a:off x="11557399" y="254330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55" name="Rectangle 40"/>
              <p:cNvSpPr>
                <a:spLocks noChangeArrowheads="1"/>
              </p:cNvSpPr>
              <p:nvPr/>
            </p:nvSpPr>
            <p:spPr bwMode="auto">
              <a:xfrm>
                <a:off x="11749358" y="254330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56" name="Rectangle 41"/>
              <p:cNvSpPr>
                <a:spLocks noChangeArrowheads="1"/>
              </p:cNvSpPr>
              <p:nvPr/>
            </p:nvSpPr>
            <p:spPr bwMode="auto">
              <a:xfrm>
                <a:off x="11922528" y="2543300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57" name="Rectangle 42"/>
              <p:cNvSpPr>
                <a:spLocks noChangeArrowheads="1"/>
              </p:cNvSpPr>
              <p:nvPr/>
            </p:nvSpPr>
            <p:spPr bwMode="auto">
              <a:xfrm>
                <a:off x="11931930" y="2725865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58" name="Rectangle 43"/>
              <p:cNvSpPr>
                <a:spLocks noChangeArrowheads="1"/>
              </p:cNvSpPr>
              <p:nvPr/>
            </p:nvSpPr>
            <p:spPr bwMode="auto">
              <a:xfrm>
                <a:off x="12105103" y="2725869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</p:grpSp>
        <p:pic>
          <p:nvPicPr>
            <p:cNvPr id="228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74478" t="40555" r="23489" b="53609"/>
            <a:stretch/>
          </p:blipFill>
          <p:spPr bwMode="auto">
            <a:xfrm>
              <a:off x="10754507" y="3189403"/>
              <a:ext cx="284480" cy="497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505" name="Group 21504"/>
          <p:cNvGrpSpPr/>
          <p:nvPr/>
        </p:nvGrpSpPr>
        <p:grpSpPr>
          <a:xfrm>
            <a:off x="4729338" y="4536702"/>
            <a:ext cx="884417" cy="994266"/>
            <a:chOff x="4729338" y="4536702"/>
            <a:chExt cx="884417" cy="994266"/>
          </a:xfrm>
        </p:grpSpPr>
        <p:pic>
          <p:nvPicPr>
            <p:cNvPr id="260" name="Picture 2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40015" t="52293" r="53525" b="36169"/>
            <a:stretch/>
          </p:blipFill>
          <p:spPr bwMode="auto">
            <a:xfrm>
              <a:off x="4749445" y="4590204"/>
              <a:ext cx="864310" cy="94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5098209" y="4536702"/>
              <a:ext cx="26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1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4878568" y="4766070"/>
              <a:ext cx="26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2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729338" y="5135201"/>
              <a:ext cx="840373" cy="33855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/>
                  <a:cs typeface="Times New Roman"/>
                </a:rPr>
                <a:t>(e)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7520" y="4618942"/>
            <a:ext cx="2181629" cy="940764"/>
            <a:chOff x="157520" y="4618942"/>
            <a:chExt cx="2181629" cy="940764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22189" t="52293" r="61504" b="36169"/>
            <a:stretch/>
          </p:blipFill>
          <p:spPr bwMode="auto">
            <a:xfrm>
              <a:off x="157520" y="4618942"/>
              <a:ext cx="2181629" cy="94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4" name="TextBox 263"/>
            <p:cNvSpPr txBox="1"/>
            <p:nvPr/>
          </p:nvSpPr>
          <p:spPr>
            <a:xfrm>
              <a:off x="222567" y="5171138"/>
              <a:ext cx="520580" cy="33855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/>
                  <a:cs typeface="Times New Roman"/>
                </a:rPr>
                <a:t>(a)</a:t>
              </a: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921205" y="5171138"/>
              <a:ext cx="520580" cy="33855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/>
                  <a:cs typeface="Times New Roman"/>
                </a:rPr>
                <a:t>(b)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1676503" y="5163955"/>
              <a:ext cx="520580" cy="33855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/>
                  <a:cs typeface="Times New Roman"/>
                </a:rPr>
                <a:t>(c)</a:t>
              </a:r>
            </a:p>
          </p:txBody>
        </p:sp>
      </p:grpSp>
      <p:grpSp>
        <p:nvGrpSpPr>
          <p:cNvPr id="21504" name="Group 21503"/>
          <p:cNvGrpSpPr/>
          <p:nvPr/>
        </p:nvGrpSpPr>
        <p:grpSpPr>
          <a:xfrm>
            <a:off x="2793688" y="4603845"/>
            <a:ext cx="864310" cy="940764"/>
            <a:chOff x="2793688" y="4603845"/>
            <a:chExt cx="864310" cy="940764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40015" t="52293" r="53525" b="36169"/>
            <a:stretch/>
          </p:blipFill>
          <p:spPr bwMode="auto">
            <a:xfrm>
              <a:off x="2793688" y="4603845"/>
              <a:ext cx="864310" cy="94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" name="TextBox 266"/>
            <p:cNvSpPr txBox="1"/>
            <p:nvPr/>
          </p:nvSpPr>
          <p:spPr>
            <a:xfrm>
              <a:off x="2901029" y="5158310"/>
              <a:ext cx="520580" cy="33855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/>
                  <a:cs typeface="Times New Roman"/>
                </a:rPr>
                <a:t>(d)</a:t>
              </a: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251452" y="5435271"/>
            <a:ext cx="2035176" cy="73866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Times New Roman"/>
                <a:cs typeface="Times New Roman"/>
              </a:rPr>
              <a:t>aceeaşi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componentă</a:t>
            </a:r>
            <a:endParaRPr lang="en-US" sz="1400" dirty="0">
              <a:latin typeface="Times New Roman"/>
              <a:cs typeface="Times New Roman"/>
            </a:endParaRPr>
          </a:p>
          <a:p>
            <a:pPr algn="ctr"/>
            <a:r>
              <a:rPr lang="en-US" sz="1400" dirty="0" err="1">
                <a:latin typeface="Times New Roman"/>
                <a:cs typeface="Times New Roman"/>
              </a:rPr>
              <a:t>conexă</a:t>
            </a:r>
            <a:r>
              <a:rPr lang="en-US" sz="1400" dirty="0">
                <a:latin typeface="Times New Roman"/>
                <a:cs typeface="Times New Roman"/>
              </a:rPr>
              <a:t> – </a:t>
            </a:r>
            <a:r>
              <a:rPr lang="en-US" sz="1400" dirty="0" err="1">
                <a:latin typeface="Times New Roman"/>
                <a:cs typeface="Times New Roman"/>
              </a:rPr>
              <a:t>etichete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diferite</a:t>
            </a:r>
            <a:endParaRPr lang="en-US" sz="1400" dirty="0">
              <a:latin typeface="Times New Roman"/>
              <a:cs typeface="Times New Roman"/>
            </a:endParaRPr>
          </a:p>
          <a:p>
            <a:pPr algn="ctr"/>
            <a:r>
              <a:rPr lang="en-US" sz="1400" dirty="0">
                <a:latin typeface="Times New Roman"/>
                <a:cs typeface="Times New Roman"/>
              </a:rPr>
              <a:t>Cum </a:t>
            </a:r>
            <a:r>
              <a:rPr lang="en-US" sz="1400" dirty="0" err="1">
                <a:latin typeface="Times New Roman"/>
                <a:cs typeface="Times New Roman"/>
              </a:rPr>
              <a:t>procedăm</a:t>
            </a:r>
            <a:r>
              <a:rPr lang="en-US" sz="1400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8109" y="5476928"/>
            <a:ext cx="240710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/>
                <a:cs typeface="Times New Roman"/>
              </a:rPr>
              <a:t>Tabel</a:t>
            </a:r>
            <a:r>
              <a:rPr lang="en-US" sz="1600" dirty="0">
                <a:latin typeface="Times New Roman"/>
                <a:cs typeface="Times New Roman"/>
              </a:rPr>
              <a:t> de </a:t>
            </a:r>
            <a:r>
              <a:rPr lang="en-US" sz="1600" dirty="0" err="1">
                <a:latin typeface="Times New Roman"/>
                <a:cs typeface="Times New Roman"/>
              </a:rPr>
              <a:t>echivalență</a:t>
            </a: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1600" dirty="0">
                <a:latin typeface="Times New Roman"/>
                <a:cs typeface="Times New Roman"/>
              </a:rPr>
              <a:t>{1, 2}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267221" y="5746802"/>
            <a:ext cx="5205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777205" y="2117902"/>
            <a:ext cx="3451252" cy="3274335"/>
            <a:chOff x="9683199" y="4227170"/>
            <a:chExt cx="3451252" cy="3274335"/>
          </a:xfrm>
        </p:grpSpPr>
        <p:pic>
          <p:nvPicPr>
            <p:cNvPr id="274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4954" t="22604" r="20381" b="38996"/>
            <a:stretch/>
          </p:blipFill>
          <p:spPr bwMode="auto">
            <a:xfrm>
              <a:off x="9683199" y="4227170"/>
              <a:ext cx="3451252" cy="3274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74478" t="40555" r="23489" b="53609"/>
            <a:stretch/>
          </p:blipFill>
          <p:spPr bwMode="auto">
            <a:xfrm>
              <a:off x="11353274" y="5563744"/>
              <a:ext cx="284480" cy="497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9" name="TextBox 308"/>
          <p:cNvSpPr txBox="1"/>
          <p:nvPr/>
        </p:nvSpPr>
        <p:spPr>
          <a:xfrm>
            <a:off x="6736880" y="5468190"/>
            <a:ext cx="2407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/>
                <a:cs typeface="Times New Roman"/>
              </a:rPr>
              <a:t>Tabel</a:t>
            </a:r>
            <a:r>
              <a:rPr lang="en-US" sz="1600" dirty="0">
                <a:latin typeface="Times New Roman"/>
                <a:cs typeface="Times New Roman"/>
              </a:rPr>
              <a:t> de </a:t>
            </a:r>
            <a:r>
              <a:rPr lang="en-US" sz="1600" dirty="0" err="1">
                <a:latin typeface="Times New Roman"/>
                <a:cs typeface="Times New Roman"/>
              </a:rPr>
              <a:t>echivalență</a:t>
            </a: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1600" dirty="0">
                <a:latin typeface="Times New Roman"/>
                <a:cs typeface="Times New Roman"/>
              </a:rPr>
              <a:t>{1, 2, 7}</a:t>
            </a:r>
          </a:p>
          <a:p>
            <a:r>
              <a:rPr lang="en-US" sz="1600" dirty="0">
                <a:latin typeface="Times New Roman"/>
                <a:cs typeface="Times New Roman"/>
              </a:rPr>
              <a:t>{3}</a:t>
            </a:r>
          </a:p>
          <a:p>
            <a:r>
              <a:rPr lang="en-US" sz="1600" dirty="0">
                <a:latin typeface="Times New Roman"/>
                <a:cs typeface="Times New Roman"/>
              </a:rPr>
              <a:t>{4}</a:t>
            </a:r>
          </a:p>
          <a:p>
            <a:r>
              <a:rPr lang="en-US" sz="1600" dirty="0">
                <a:latin typeface="Times New Roman"/>
                <a:cs typeface="Times New Roman"/>
              </a:rPr>
              <a:t>{5, 6, 8}</a:t>
            </a:r>
          </a:p>
        </p:txBody>
      </p:sp>
      <p:sp>
        <p:nvSpPr>
          <p:cNvPr id="31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Algoritm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determinarea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componentelor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conexe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1507" name="Oval 21506"/>
          <p:cNvSpPr/>
          <p:nvPr/>
        </p:nvSpPr>
        <p:spPr>
          <a:xfrm>
            <a:off x="6905094" y="2309090"/>
            <a:ext cx="478682" cy="4199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16" name="Text Box 6"/>
          <p:cNvSpPr txBox="1">
            <a:spLocks noChangeArrowheads="1"/>
          </p:cNvSpPr>
          <p:nvPr/>
        </p:nvSpPr>
        <p:spPr bwMode="auto">
          <a:xfrm>
            <a:off x="7337179" y="6612400"/>
            <a:ext cx="18517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J. </a:t>
            </a:r>
            <a:r>
              <a:rPr lang="en-US" sz="1200" dirty="0" err="1">
                <a:latin typeface="Times New Roman"/>
                <a:cs typeface="Times New Roman"/>
              </a:rPr>
              <a:t>Neira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0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00" grpId="0" animBg="1"/>
      <p:bldP spid="269" grpId="0" animBg="1"/>
      <p:bldP spid="4" grpId="0"/>
      <p:bldP spid="4" grpId="1"/>
      <p:bldP spid="309" grpId="0"/>
      <p:bldP spid="21507" grpId="0" animBg="1"/>
      <p:bldP spid="21507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640465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Etichetăm</a:t>
            </a:r>
            <a:r>
              <a:rPr lang="en-US" sz="2400" dirty="0">
                <a:latin typeface="Times New Roman"/>
                <a:cs typeface="Times New Roman"/>
              </a:rPr>
              <a:t> un pixel foreground </a:t>
            </a:r>
            <a:r>
              <a:rPr lang="en-US" sz="2400" dirty="0" err="1">
                <a:latin typeface="Times New Roman"/>
                <a:cs typeface="Times New Roman"/>
              </a:rPr>
              <a:t>pe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baza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valorilor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vecinilor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săi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Vecinii</a:t>
            </a:r>
            <a:r>
              <a:rPr lang="en-US" sz="2400" dirty="0">
                <a:latin typeface="Times New Roman"/>
                <a:cs typeface="Times New Roman"/>
              </a:rPr>
              <a:t> - </a:t>
            </a:r>
            <a:r>
              <a:rPr lang="en-US" sz="2400" dirty="0" err="1">
                <a:latin typeface="Times New Roman"/>
                <a:cs typeface="Times New Roman"/>
              </a:rPr>
              <a:t>dați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conectivitate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aici</a:t>
            </a:r>
            <a:r>
              <a:rPr lang="en-US" sz="2400" dirty="0">
                <a:latin typeface="Times New Roman"/>
                <a:cs typeface="Times New Roman"/>
              </a:rPr>
              <a:t> – 4)</a:t>
            </a: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Procesăm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pixelii</a:t>
            </a:r>
            <a:r>
              <a:rPr lang="en-US" sz="2400" dirty="0">
                <a:latin typeface="Times New Roman"/>
                <a:cs typeface="Times New Roman"/>
              </a:rPr>
              <a:t> din imagine </a:t>
            </a:r>
            <a:r>
              <a:rPr lang="en-US" sz="2400" dirty="0" err="1">
                <a:latin typeface="Times New Roman"/>
                <a:cs typeface="Times New Roman"/>
              </a:rPr>
              <a:t>secvențial</a:t>
            </a:r>
            <a:r>
              <a:rPr lang="en-US" sz="2400" dirty="0">
                <a:latin typeface="Times New Roman"/>
                <a:cs typeface="Times New Roman"/>
              </a:rPr>
              <a:t> de la </a:t>
            </a:r>
            <a:r>
              <a:rPr lang="en-US" sz="2400" dirty="0" err="1">
                <a:latin typeface="Times New Roman"/>
                <a:cs typeface="Times New Roman"/>
              </a:rPr>
              <a:t>stânga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dreapta</a:t>
            </a:r>
            <a:r>
              <a:rPr lang="en-US" sz="2400" dirty="0">
                <a:latin typeface="Times New Roman"/>
                <a:cs typeface="Times New Roman"/>
              </a:rPr>
              <a:t>, de sus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jos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Comparăm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pixelul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curent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vecinul</a:t>
            </a:r>
            <a:r>
              <a:rPr lang="en-US" sz="2400" dirty="0">
                <a:latin typeface="Times New Roman"/>
                <a:cs typeface="Times New Roman"/>
              </a:rPr>
              <a:t> din </a:t>
            </a:r>
            <a:r>
              <a:rPr lang="en-US" sz="2400" dirty="0" err="1">
                <a:latin typeface="Times New Roman"/>
                <a:cs typeface="Times New Roman"/>
              </a:rPr>
              <a:t>stânga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cel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sus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Pe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baza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tabelului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echivalență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renumerotăm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componentele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endParaRPr lang="en-US" sz="2400" dirty="0">
              <a:latin typeface="Times New Roman"/>
              <a:cs typeface="Times New Roman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777205" y="2122596"/>
            <a:ext cx="3451252" cy="3274335"/>
            <a:chOff x="5777205" y="2117902"/>
            <a:chExt cx="3451252" cy="3274335"/>
          </a:xfrm>
        </p:grpSpPr>
        <p:grpSp>
          <p:nvGrpSpPr>
            <p:cNvPr id="180" name="Group 179"/>
            <p:cNvGrpSpPr/>
            <p:nvPr/>
          </p:nvGrpSpPr>
          <p:grpSpPr>
            <a:xfrm>
              <a:off x="5857875" y="2129031"/>
              <a:ext cx="3286125" cy="3224212"/>
              <a:chOff x="-3653569" y="2084388"/>
              <a:chExt cx="3286125" cy="3224212"/>
            </a:xfrm>
          </p:grpSpPr>
          <p:pic>
            <p:nvPicPr>
              <p:cNvPr id="18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5476" t="22604" r="21039" b="39584"/>
              <a:stretch>
                <a:fillRect/>
              </a:stretch>
            </p:blipFill>
            <p:spPr bwMode="auto">
              <a:xfrm>
                <a:off x="-3653569" y="2084388"/>
                <a:ext cx="3286125" cy="3224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2" name="Rectangle 4"/>
              <p:cNvSpPr>
                <a:spLocks noChangeArrowheads="1"/>
              </p:cNvSpPr>
              <p:nvPr/>
            </p:nvSpPr>
            <p:spPr bwMode="auto">
              <a:xfrm>
                <a:off x="-3407378" y="287827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83" name="Rectangle 5"/>
              <p:cNvSpPr>
                <a:spLocks noChangeArrowheads="1"/>
              </p:cNvSpPr>
              <p:nvPr/>
            </p:nvSpPr>
            <p:spPr bwMode="auto">
              <a:xfrm>
                <a:off x="-3251932" y="2705108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84" name="Rectangle 6"/>
              <p:cNvSpPr>
                <a:spLocks noChangeArrowheads="1"/>
              </p:cNvSpPr>
              <p:nvPr/>
            </p:nvSpPr>
            <p:spPr bwMode="auto">
              <a:xfrm>
                <a:off x="-3224816" y="3252802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85" name="Rectangle 7"/>
              <p:cNvSpPr>
                <a:spLocks noChangeArrowheads="1"/>
              </p:cNvSpPr>
              <p:nvPr/>
            </p:nvSpPr>
            <p:spPr bwMode="auto">
              <a:xfrm>
                <a:off x="-2886808" y="3252802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86" name="Rectangle 8"/>
              <p:cNvSpPr>
                <a:spLocks noChangeArrowheads="1"/>
              </p:cNvSpPr>
              <p:nvPr/>
            </p:nvSpPr>
            <p:spPr bwMode="auto">
              <a:xfrm>
                <a:off x="-3069370" y="307023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87" name="Rectangle 9"/>
              <p:cNvSpPr>
                <a:spLocks noChangeArrowheads="1"/>
              </p:cNvSpPr>
              <p:nvPr/>
            </p:nvSpPr>
            <p:spPr bwMode="auto">
              <a:xfrm>
                <a:off x="-3069370" y="3243406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88" name="Rectangle 10"/>
              <p:cNvSpPr>
                <a:spLocks noChangeArrowheads="1"/>
              </p:cNvSpPr>
              <p:nvPr/>
            </p:nvSpPr>
            <p:spPr bwMode="auto">
              <a:xfrm>
                <a:off x="-2886808" y="307023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89" name="Rectangle 11"/>
              <p:cNvSpPr>
                <a:spLocks noChangeArrowheads="1"/>
              </p:cNvSpPr>
              <p:nvPr/>
            </p:nvSpPr>
            <p:spPr bwMode="auto">
              <a:xfrm>
                <a:off x="-2704245" y="3252802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90" name="Rectangle 12"/>
              <p:cNvSpPr>
                <a:spLocks noChangeArrowheads="1"/>
              </p:cNvSpPr>
              <p:nvPr/>
            </p:nvSpPr>
            <p:spPr bwMode="auto">
              <a:xfrm>
                <a:off x="-2704245" y="2887673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91" name="Rectangle 13"/>
              <p:cNvSpPr>
                <a:spLocks noChangeArrowheads="1"/>
              </p:cNvSpPr>
              <p:nvPr/>
            </p:nvSpPr>
            <p:spPr bwMode="auto">
              <a:xfrm>
                <a:off x="-2531078" y="2887673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92" name="Rectangle 14"/>
              <p:cNvSpPr>
                <a:spLocks noChangeArrowheads="1"/>
              </p:cNvSpPr>
              <p:nvPr/>
            </p:nvSpPr>
            <p:spPr bwMode="auto">
              <a:xfrm>
                <a:off x="-2339120" y="2887673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93" name="Rectangle 15"/>
              <p:cNvSpPr>
                <a:spLocks noChangeArrowheads="1"/>
              </p:cNvSpPr>
              <p:nvPr/>
            </p:nvSpPr>
            <p:spPr bwMode="auto">
              <a:xfrm>
                <a:off x="-2165953" y="2887673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94" name="Rectangle 16"/>
              <p:cNvSpPr>
                <a:spLocks noChangeArrowheads="1"/>
              </p:cNvSpPr>
              <p:nvPr/>
            </p:nvSpPr>
            <p:spPr bwMode="auto">
              <a:xfrm>
                <a:off x="-2704245" y="307023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95" name="Rectangle 17"/>
              <p:cNvSpPr>
                <a:spLocks noChangeArrowheads="1"/>
              </p:cNvSpPr>
              <p:nvPr/>
            </p:nvSpPr>
            <p:spPr bwMode="auto">
              <a:xfrm>
                <a:off x="-2531078" y="307023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96" name="Rectangle 18"/>
              <p:cNvSpPr>
                <a:spLocks noChangeArrowheads="1"/>
              </p:cNvSpPr>
              <p:nvPr/>
            </p:nvSpPr>
            <p:spPr bwMode="auto">
              <a:xfrm>
                <a:off x="-2339120" y="307023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97" name="Rectangle 19"/>
              <p:cNvSpPr>
                <a:spLocks noChangeArrowheads="1"/>
              </p:cNvSpPr>
              <p:nvPr/>
            </p:nvSpPr>
            <p:spPr bwMode="auto">
              <a:xfrm>
                <a:off x="-2165953" y="307023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98" name="Rectangle 20"/>
              <p:cNvSpPr>
                <a:spLocks noChangeArrowheads="1"/>
              </p:cNvSpPr>
              <p:nvPr/>
            </p:nvSpPr>
            <p:spPr bwMode="auto">
              <a:xfrm>
                <a:off x="-2010507" y="3060841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99" name="Rectangle 21"/>
              <p:cNvSpPr>
                <a:spLocks noChangeArrowheads="1"/>
              </p:cNvSpPr>
              <p:nvPr/>
            </p:nvSpPr>
            <p:spPr bwMode="auto">
              <a:xfrm>
                <a:off x="-1837340" y="3060841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00" name="Rectangle 22"/>
              <p:cNvSpPr>
                <a:spLocks noChangeArrowheads="1"/>
              </p:cNvSpPr>
              <p:nvPr/>
            </p:nvSpPr>
            <p:spPr bwMode="auto">
              <a:xfrm>
                <a:off x="-1280258" y="307023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01" name="Rectangle 23"/>
              <p:cNvSpPr>
                <a:spLocks noChangeArrowheads="1"/>
              </p:cNvSpPr>
              <p:nvPr/>
            </p:nvSpPr>
            <p:spPr bwMode="auto">
              <a:xfrm>
                <a:off x="-1107091" y="307023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02" name="Rectangle 24"/>
              <p:cNvSpPr>
                <a:spLocks noChangeArrowheads="1"/>
              </p:cNvSpPr>
              <p:nvPr/>
            </p:nvSpPr>
            <p:spPr bwMode="auto">
              <a:xfrm>
                <a:off x="-1097695" y="287827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03" name="Rectangle 25"/>
              <p:cNvSpPr>
                <a:spLocks noChangeArrowheads="1"/>
              </p:cNvSpPr>
              <p:nvPr/>
            </p:nvSpPr>
            <p:spPr bwMode="auto">
              <a:xfrm>
                <a:off x="-924528" y="287827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04" name="Rectangle 26"/>
              <p:cNvSpPr>
                <a:spLocks noChangeArrowheads="1"/>
              </p:cNvSpPr>
              <p:nvPr/>
            </p:nvSpPr>
            <p:spPr bwMode="auto">
              <a:xfrm>
                <a:off x="-2521683" y="251314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05" name="Rectangle 27"/>
              <p:cNvSpPr>
                <a:spLocks noChangeArrowheads="1"/>
              </p:cNvSpPr>
              <p:nvPr/>
            </p:nvSpPr>
            <p:spPr bwMode="auto">
              <a:xfrm>
                <a:off x="-2348516" y="251314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06" name="Rectangle 28"/>
              <p:cNvSpPr>
                <a:spLocks noChangeArrowheads="1"/>
              </p:cNvSpPr>
              <p:nvPr/>
            </p:nvSpPr>
            <p:spPr bwMode="auto">
              <a:xfrm>
                <a:off x="-2886808" y="251314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07" name="Rectangle 29"/>
              <p:cNvSpPr>
                <a:spLocks noChangeArrowheads="1"/>
              </p:cNvSpPr>
              <p:nvPr/>
            </p:nvSpPr>
            <p:spPr bwMode="auto">
              <a:xfrm>
                <a:off x="-2713641" y="251314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08" name="Rectangle 30"/>
              <p:cNvSpPr>
                <a:spLocks noChangeArrowheads="1"/>
              </p:cNvSpPr>
              <p:nvPr/>
            </p:nvSpPr>
            <p:spPr bwMode="auto">
              <a:xfrm>
                <a:off x="-2339120" y="2330583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09" name="Rectangle 31"/>
              <p:cNvSpPr>
                <a:spLocks noChangeArrowheads="1"/>
              </p:cNvSpPr>
              <p:nvPr/>
            </p:nvSpPr>
            <p:spPr bwMode="auto">
              <a:xfrm>
                <a:off x="-2165953" y="2330583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10" name="Rectangle 32"/>
              <p:cNvSpPr>
                <a:spLocks noChangeArrowheads="1"/>
              </p:cNvSpPr>
              <p:nvPr/>
            </p:nvSpPr>
            <p:spPr bwMode="auto">
              <a:xfrm>
                <a:off x="-1973995" y="2330583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11" name="Rectangle 33"/>
              <p:cNvSpPr>
                <a:spLocks noChangeArrowheads="1"/>
              </p:cNvSpPr>
              <p:nvPr/>
            </p:nvSpPr>
            <p:spPr bwMode="auto">
              <a:xfrm>
                <a:off x="-1800828" y="2330583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12" name="Rectangle 34"/>
              <p:cNvSpPr>
                <a:spLocks noChangeArrowheads="1"/>
              </p:cNvSpPr>
              <p:nvPr/>
            </p:nvSpPr>
            <p:spPr bwMode="auto">
              <a:xfrm>
                <a:off x="-1645383" y="2330583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13" name="Rectangle 35"/>
              <p:cNvSpPr>
                <a:spLocks noChangeArrowheads="1"/>
              </p:cNvSpPr>
              <p:nvPr/>
            </p:nvSpPr>
            <p:spPr bwMode="auto">
              <a:xfrm>
                <a:off x="-1472216" y="2330583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14" name="Rectangle 36"/>
              <p:cNvSpPr>
                <a:spLocks noChangeArrowheads="1"/>
              </p:cNvSpPr>
              <p:nvPr/>
            </p:nvSpPr>
            <p:spPr bwMode="auto">
              <a:xfrm>
                <a:off x="-3069370" y="251314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15" name="Rectangle 37"/>
              <p:cNvSpPr>
                <a:spLocks noChangeArrowheads="1"/>
              </p:cNvSpPr>
              <p:nvPr/>
            </p:nvSpPr>
            <p:spPr bwMode="auto">
              <a:xfrm>
                <a:off x="-2896202" y="251314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16" name="Rectangle 38"/>
              <p:cNvSpPr>
                <a:spLocks noChangeArrowheads="1"/>
              </p:cNvSpPr>
              <p:nvPr/>
            </p:nvSpPr>
            <p:spPr bwMode="auto">
              <a:xfrm>
                <a:off x="-1645382" y="251314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17" name="Rectangle 39"/>
              <p:cNvSpPr>
                <a:spLocks noChangeArrowheads="1"/>
              </p:cNvSpPr>
              <p:nvPr/>
            </p:nvSpPr>
            <p:spPr bwMode="auto">
              <a:xfrm>
                <a:off x="-1472212" y="251314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18" name="Rectangle 40"/>
              <p:cNvSpPr>
                <a:spLocks noChangeArrowheads="1"/>
              </p:cNvSpPr>
              <p:nvPr/>
            </p:nvSpPr>
            <p:spPr bwMode="auto">
              <a:xfrm>
                <a:off x="-1280253" y="251314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19" name="Rectangle 41"/>
              <p:cNvSpPr>
                <a:spLocks noChangeArrowheads="1"/>
              </p:cNvSpPr>
              <p:nvPr/>
            </p:nvSpPr>
            <p:spPr bwMode="auto">
              <a:xfrm>
                <a:off x="-1107083" y="2513147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20" name="Rectangle 42"/>
              <p:cNvSpPr>
                <a:spLocks noChangeArrowheads="1"/>
              </p:cNvSpPr>
              <p:nvPr/>
            </p:nvSpPr>
            <p:spPr bwMode="auto">
              <a:xfrm>
                <a:off x="-1097681" y="2695712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21" name="Rectangle 43"/>
              <p:cNvSpPr>
                <a:spLocks noChangeArrowheads="1"/>
              </p:cNvSpPr>
              <p:nvPr/>
            </p:nvSpPr>
            <p:spPr bwMode="auto">
              <a:xfrm>
                <a:off x="-924508" y="2695716"/>
                <a:ext cx="155446" cy="1554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22" name="Rectangle 23"/>
              <p:cNvSpPr>
                <a:spLocks noChangeArrowheads="1"/>
              </p:cNvSpPr>
              <p:nvPr/>
            </p:nvSpPr>
            <p:spPr bwMode="auto">
              <a:xfrm>
                <a:off x="-2009831" y="3443515"/>
                <a:ext cx="155446" cy="155448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23" name="Rectangle 23"/>
              <p:cNvSpPr>
                <a:spLocks noChangeArrowheads="1"/>
              </p:cNvSpPr>
              <p:nvPr/>
            </p:nvSpPr>
            <p:spPr bwMode="auto">
              <a:xfrm>
                <a:off x="-2008617" y="3624181"/>
                <a:ext cx="155446" cy="155448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224" name="Rectangle 23"/>
              <p:cNvSpPr>
                <a:spLocks noChangeArrowheads="1"/>
              </p:cNvSpPr>
              <p:nvPr/>
            </p:nvSpPr>
            <p:spPr bwMode="auto">
              <a:xfrm>
                <a:off x="-2008613" y="3810207"/>
                <a:ext cx="155446" cy="155448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pic>
            <p:nvPicPr>
              <p:cNvPr id="225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74478" t="40555" r="23489" b="53609"/>
              <a:stretch/>
            </p:blipFill>
            <p:spPr bwMode="auto">
              <a:xfrm>
                <a:off x="-2059750" y="3428117"/>
                <a:ext cx="284480" cy="4976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26" name="Group 225"/>
            <p:cNvGrpSpPr/>
            <p:nvPr/>
          </p:nvGrpSpPr>
          <p:grpSpPr>
            <a:xfrm>
              <a:off x="5856158" y="2129031"/>
              <a:ext cx="3286125" cy="3224212"/>
              <a:chOff x="9153277" y="1847851"/>
              <a:chExt cx="3286125" cy="3224212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9153277" y="1847851"/>
                <a:ext cx="3286125" cy="3224212"/>
                <a:chOff x="9406819" y="2129031"/>
                <a:chExt cx="3286125" cy="3224212"/>
              </a:xfrm>
            </p:grpSpPr>
            <p:pic>
              <p:nvPicPr>
                <p:cNvPr id="229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55476" t="22604" r="21039" b="39584"/>
                <a:stretch>
                  <a:fillRect/>
                </a:stretch>
              </p:blipFill>
              <p:spPr bwMode="auto">
                <a:xfrm>
                  <a:off x="9406819" y="2129031"/>
                  <a:ext cx="3286125" cy="3224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30" name="Rectangle 4"/>
                <p:cNvSpPr>
                  <a:spLocks noChangeArrowheads="1"/>
                </p:cNvSpPr>
                <p:nvPr/>
              </p:nvSpPr>
              <p:spPr bwMode="auto">
                <a:xfrm>
                  <a:off x="9622233" y="290843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31" name="Rectangle 5"/>
                <p:cNvSpPr>
                  <a:spLocks noChangeArrowheads="1"/>
                </p:cNvSpPr>
                <p:nvPr/>
              </p:nvSpPr>
              <p:spPr bwMode="auto">
                <a:xfrm>
                  <a:off x="9777679" y="2735261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32" name="Rectangle 6"/>
                <p:cNvSpPr>
                  <a:spLocks noChangeArrowheads="1"/>
                </p:cNvSpPr>
                <p:nvPr/>
              </p:nvSpPr>
              <p:spPr bwMode="auto">
                <a:xfrm>
                  <a:off x="9804795" y="3282955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33" name="Rectangle 7"/>
                <p:cNvSpPr>
                  <a:spLocks noChangeArrowheads="1"/>
                </p:cNvSpPr>
                <p:nvPr/>
              </p:nvSpPr>
              <p:spPr bwMode="auto">
                <a:xfrm>
                  <a:off x="10142803" y="3282955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34" name="Rectangle 8"/>
                <p:cNvSpPr>
                  <a:spLocks noChangeArrowheads="1"/>
                </p:cNvSpPr>
                <p:nvPr/>
              </p:nvSpPr>
              <p:spPr bwMode="auto">
                <a:xfrm>
                  <a:off x="9960241" y="310039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35" name="Rectangle 9"/>
                <p:cNvSpPr>
                  <a:spLocks noChangeArrowheads="1"/>
                </p:cNvSpPr>
                <p:nvPr/>
              </p:nvSpPr>
              <p:spPr bwMode="auto">
                <a:xfrm>
                  <a:off x="9960241" y="3273559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36" name="Rectangle 10"/>
                <p:cNvSpPr>
                  <a:spLocks noChangeArrowheads="1"/>
                </p:cNvSpPr>
                <p:nvPr/>
              </p:nvSpPr>
              <p:spPr bwMode="auto">
                <a:xfrm>
                  <a:off x="10142803" y="310039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37" name="Rectangle 11"/>
                <p:cNvSpPr>
                  <a:spLocks noChangeArrowheads="1"/>
                </p:cNvSpPr>
                <p:nvPr/>
              </p:nvSpPr>
              <p:spPr bwMode="auto">
                <a:xfrm>
                  <a:off x="10325366" y="3282955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38" name="Rectangle 12"/>
                <p:cNvSpPr>
                  <a:spLocks noChangeArrowheads="1"/>
                </p:cNvSpPr>
                <p:nvPr/>
              </p:nvSpPr>
              <p:spPr bwMode="auto">
                <a:xfrm>
                  <a:off x="10325366" y="2917826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39" name="Rectangle 13"/>
                <p:cNvSpPr>
                  <a:spLocks noChangeArrowheads="1"/>
                </p:cNvSpPr>
                <p:nvPr/>
              </p:nvSpPr>
              <p:spPr bwMode="auto">
                <a:xfrm>
                  <a:off x="10498533" y="2917826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40" name="Rectangle 14"/>
                <p:cNvSpPr>
                  <a:spLocks noChangeArrowheads="1"/>
                </p:cNvSpPr>
                <p:nvPr/>
              </p:nvSpPr>
              <p:spPr bwMode="auto">
                <a:xfrm>
                  <a:off x="10690491" y="2917826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41" name="Rectangle 15"/>
                <p:cNvSpPr>
                  <a:spLocks noChangeArrowheads="1"/>
                </p:cNvSpPr>
                <p:nvPr/>
              </p:nvSpPr>
              <p:spPr bwMode="auto">
                <a:xfrm>
                  <a:off x="10863658" y="2917826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4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25366" y="310039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43" name="Rectangle 17"/>
                <p:cNvSpPr>
                  <a:spLocks noChangeArrowheads="1"/>
                </p:cNvSpPr>
                <p:nvPr/>
              </p:nvSpPr>
              <p:spPr bwMode="auto">
                <a:xfrm>
                  <a:off x="10498533" y="310039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44" name="Rectangle 18"/>
                <p:cNvSpPr>
                  <a:spLocks noChangeArrowheads="1"/>
                </p:cNvSpPr>
                <p:nvPr/>
              </p:nvSpPr>
              <p:spPr bwMode="auto">
                <a:xfrm>
                  <a:off x="10690491" y="310039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45" name="Rectangle 19"/>
                <p:cNvSpPr>
                  <a:spLocks noChangeArrowheads="1"/>
                </p:cNvSpPr>
                <p:nvPr/>
              </p:nvSpPr>
              <p:spPr bwMode="auto">
                <a:xfrm>
                  <a:off x="10863658" y="310039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46" name="Rectangle 20"/>
                <p:cNvSpPr>
                  <a:spLocks noChangeArrowheads="1"/>
                </p:cNvSpPr>
                <p:nvPr/>
              </p:nvSpPr>
              <p:spPr bwMode="auto">
                <a:xfrm>
                  <a:off x="11019104" y="3090994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47" name="Rectangle 21"/>
                <p:cNvSpPr>
                  <a:spLocks noChangeArrowheads="1"/>
                </p:cNvSpPr>
                <p:nvPr/>
              </p:nvSpPr>
              <p:spPr bwMode="auto">
                <a:xfrm>
                  <a:off x="11192271" y="3090994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48" name="Rectangle 22"/>
                <p:cNvSpPr>
                  <a:spLocks noChangeArrowheads="1"/>
                </p:cNvSpPr>
                <p:nvPr/>
              </p:nvSpPr>
              <p:spPr bwMode="auto">
                <a:xfrm>
                  <a:off x="11749353" y="310039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49" name="Rectangle 23"/>
                <p:cNvSpPr>
                  <a:spLocks noChangeArrowheads="1"/>
                </p:cNvSpPr>
                <p:nvPr/>
              </p:nvSpPr>
              <p:spPr bwMode="auto">
                <a:xfrm>
                  <a:off x="11922520" y="310039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50" name="Rectangle 24"/>
                <p:cNvSpPr>
                  <a:spLocks noChangeArrowheads="1"/>
                </p:cNvSpPr>
                <p:nvPr/>
              </p:nvSpPr>
              <p:spPr bwMode="auto">
                <a:xfrm>
                  <a:off x="11931916" y="290843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51" name="Rectangle 25"/>
                <p:cNvSpPr>
                  <a:spLocks noChangeArrowheads="1"/>
                </p:cNvSpPr>
                <p:nvPr/>
              </p:nvSpPr>
              <p:spPr bwMode="auto">
                <a:xfrm>
                  <a:off x="12105083" y="290843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52" name="Rectangle 27"/>
                <p:cNvSpPr>
                  <a:spLocks noChangeArrowheads="1"/>
                </p:cNvSpPr>
                <p:nvPr/>
              </p:nvSpPr>
              <p:spPr bwMode="auto">
                <a:xfrm>
                  <a:off x="10681095" y="254330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53" name="Rectangle 38"/>
                <p:cNvSpPr>
                  <a:spLocks noChangeArrowheads="1"/>
                </p:cNvSpPr>
                <p:nvPr/>
              </p:nvSpPr>
              <p:spPr bwMode="auto">
                <a:xfrm>
                  <a:off x="11384229" y="254330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54" name="Rectangle 39"/>
                <p:cNvSpPr>
                  <a:spLocks noChangeArrowheads="1"/>
                </p:cNvSpPr>
                <p:nvPr/>
              </p:nvSpPr>
              <p:spPr bwMode="auto">
                <a:xfrm>
                  <a:off x="11557399" y="254330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55" name="Rectangle 40"/>
                <p:cNvSpPr>
                  <a:spLocks noChangeArrowheads="1"/>
                </p:cNvSpPr>
                <p:nvPr/>
              </p:nvSpPr>
              <p:spPr bwMode="auto">
                <a:xfrm>
                  <a:off x="11749358" y="254330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56" name="Rectangle 41"/>
                <p:cNvSpPr>
                  <a:spLocks noChangeArrowheads="1"/>
                </p:cNvSpPr>
                <p:nvPr/>
              </p:nvSpPr>
              <p:spPr bwMode="auto">
                <a:xfrm>
                  <a:off x="11922528" y="2543300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57" name="Rectangle 42"/>
                <p:cNvSpPr>
                  <a:spLocks noChangeArrowheads="1"/>
                </p:cNvSpPr>
                <p:nvPr/>
              </p:nvSpPr>
              <p:spPr bwMode="auto">
                <a:xfrm>
                  <a:off x="11931930" y="2725865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258" name="Rectangle 43"/>
                <p:cNvSpPr>
                  <a:spLocks noChangeArrowheads="1"/>
                </p:cNvSpPr>
                <p:nvPr/>
              </p:nvSpPr>
              <p:spPr bwMode="auto">
                <a:xfrm>
                  <a:off x="12105103" y="2725869"/>
                  <a:ext cx="155446" cy="1554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Times New Roman"/>
                    <a:ea typeface="+mn-ea"/>
                    <a:cs typeface="Times New Roman"/>
                  </a:endParaRPr>
                </a:p>
              </p:txBody>
            </p:sp>
          </p:grpSp>
          <p:pic>
            <p:nvPicPr>
              <p:cNvPr id="228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74478" t="40555" r="23489" b="53609"/>
              <a:stretch/>
            </p:blipFill>
            <p:spPr bwMode="auto">
              <a:xfrm>
                <a:off x="10754507" y="3189403"/>
                <a:ext cx="284480" cy="4976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5777205" y="2117902"/>
              <a:ext cx="3451252" cy="3274335"/>
              <a:chOff x="9683199" y="4227170"/>
              <a:chExt cx="3451252" cy="3274335"/>
            </a:xfrm>
          </p:grpSpPr>
          <p:pic>
            <p:nvPicPr>
              <p:cNvPr id="274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54954" t="22604" r="20381" b="38996"/>
              <a:stretch/>
            </p:blipFill>
            <p:spPr bwMode="auto">
              <a:xfrm>
                <a:off x="9683199" y="4227170"/>
                <a:ext cx="3451252" cy="3274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7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74478" t="40555" r="23489" b="53609"/>
              <a:stretch/>
            </p:blipFill>
            <p:spPr bwMode="auto">
              <a:xfrm>
                <a:off x="11353274" y="5563744"/>
                <a:ext cx="284480" cy="4976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10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28802" b="72434"/>
            <a:stretch/>
          </p:blipFill>
          <p:spPr bwMode="auto">
            <a:xfrm>
              <a:off x="6398702" y="2499220"/>
              <a:ext cx="940712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32585" b="72434"/>
            <a:stretch/>
          </p:blipFill>
          <p:spPr bwMode="auto">
            <a:xfrm>
              <a:off x="8166180" y="3060044"/>
              <a:ext cx="411373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9486" t="26951" r="38945" b="70123"/>
            <a:stretch/>
          </p:blipFill>
          <p:spPr bwMode="auto">
            <a:xfrm>
              <a:off x="6231775" y="2677366"/>
              <a:ext cx="219488" cy="249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7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8174" t="29035" r="40239" b="67975"/>
            <a:stretch/>
          </p:blipFill>
          <p:spPr bwMode="auto">
            <a:xfrm>
              <a:off x="6047712" y="2857334"/>
              <a:ext cx="222105" cy="254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0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6869" t="31600" r="41503" b="65625"/>
            <a:stretch/>
          </p:blipFill>
          <p:spPr bwMode="auto">
            <a:xfrm>
              <a:off x="6752566" y="3633406"/>
              <a:ext cx="227800" cy="236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28802" b="72434"/>
            <a:stretch/>
          </p:blipFill>
          <p:spPr bwMode="auto">
            <a:xfrm>
              <a:off x="6398702" y="3061878"/>
              <a:ext cx="940712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5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30151" b="72434"/>
            <a:stretch/>
          </p:blipFill>
          <p:spPr bwMode="auto">
            <a:xfrm>
              <a:off x="6757954" y="2870974"/>
              <a:ext cx="751933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30151" b="72434"/>
            <a:stretch/>
          </p:blipFill>
          <p:spPr bwMode="auto">
            <a:xfrm>
              <a:off x="6224230" y="3249223"/>
              <a:ext cx="751933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7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30151" b="72434"/>
            <a:stretch/>
          </p:blipFill>
          <p:spPr bwMode="auto">
            <a:xfrm>
              <a:off x="7113186" y="3062921"/>
              <a:ext cx="751933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8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28802" b="72434"/>
            <a:stretch/>
          </p:blipFill>
          <p:spPr bwMode="auto">
            <a:xfrm>
              <a:off x="7466179" y="3248279"/>
              <a:ext cx="940712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0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7025" t="25116" r="30151" b="72434"/>
            <a:stretch/>
          </p:blipFill>
          <p:spPr bwMode="auto">
            <a:xfrm>
              <a:off x="7824449" y="3449696"/>
              <a:ext cx="395146" cy="208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1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7025" t="25116" r="30151" b="72434"/>
            <a:stretch/>
          </p:blipFill>
          <p:spPr bwMode="auto">
            <a:xfrm>
              <a:off x="8176382" y="3265811"/>
              <a:ext cx="395146" cy="208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2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7025" t="25116" r="30151" b="72434"/>
            <a:stretch/>
          </p:blipFill>
          <p:spPr bwMode="auto">
            <a:xfrm>
              <a:off x="6227483" y="3454350"/>
              <a:ext cx="395146" cy="208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7025" t="25116" r="30151" b="72434"/>
            <a:stretch/>
          </p:blipFill>
          <p:spPr bwMode="auto">
            <a:xfrm>
              <a:off x="6226674" y="3633406"/>
              <a:ext cx="395146" cy="208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4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7025" t="25116" r="30151" b="72434"/>
            <a:stretch/>
          </p:blipFill>
          <p:spPr bwMode="auto">
            <a:xfrm>
              <a:off x="6224097" y="3821790"/>
              <a:ext cx="395146" cy="208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7025" t="25116" r="30151" b="72434"/>
            <a:stretch/>
          </p:blipFill>
          <p:spPr bwMode="auto">
            <a:xfrm>
              <a:off x="6402657" y="3821790"/>
              <a:ext cx="395146" cy="208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6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28802" b="72434"/>
            <a:stretch/>
          </p:blipFill>
          <p:spPr bwMode="auto">
            <a:xfrm>
              <a:off x="6043948" y="3997351"/>
              <a:ext cx="940712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7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28802" b="72434"/>
            <a:stretch/>
          </p:blipFill>
          <p:spPr bwMode="auto">
            <a:xfrm>
              <a:off x="6221917" y="4175251"/>
              <a:ext cx="940712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8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30151" b="72434"/>
            <a:stretch/>
          </p:blipFill>
          <p:spPr bwMode="auto">
            <a:xfrm>
              <a:off x="6399212" y="4370046"/>
              <a:ext cx="751933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9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7025" t="25116" r="30151" b="72434"/>
            <a:stretch/>
          </p:blipFill>
          <p:spPr bwMode="auto">
            <a:xfrm>
              <a:off x="6932861" y="4196939"/>
              <a:ext cx="395146" cy="208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0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6869" t="31600" r="41503" b="65625"/>
            <a:stretch/>
          </p:blipFill>
          <p:spPr bwMode="auto">
            <a:xfrm>
              <a:off x="6930151" y="3633406"/>
              <a:ext cx="227800" cy="236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1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28802" b="72434"/>
            <a:stretch/>
          </p:blipFill>
          <p:spPr bwMode="auto">
            <a:xfrm>
              <a:off x="6576590" y="4555752"/>
              <a:ext cx="940712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2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28802" b="72434"/>
            <a:stretch/>
          </p:blipFill>
          <p:spPr bwMode="auto">
            <a:xfrm>
              <a:off x="7460738" y="4555752"/>
              <a:ext cx="940712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28802" b="72434"/>
            <a:stretch/>
          </p:blipFill>
          <p:spPr bwMode="auto">
            <a:xfrm>
              <a:off x="6397473" y="4736013"/>
              <a:ext cx="940712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4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28802" b="72434"/>
            <a:stretch/>
          </p:blipFill>
          <p:spPr bwMode="auto">
            <a:xfrm>
              <a:off x="7281621" y="4736013"/>
              <a:ext cx="940712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7025" t="25116" r="30151" b="72434"/>
            <a:stretch/>
          </p:blipFill>
          <p:spPr bwMode="auto">
            <a:xfrm>
              <a:off x="7991921" y="4753734"/>
              <a:ext cx="395146" cy="208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6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7025" t="25116" r="30151" b="72434"/>
            <a:stretch/>
          </p:blipFill>
          <p:spPr bwMode="auto">
            <a:xfrm>
              <a:off x="7641507" y="4382583"/>
              <a:ext cx="395146" cy="208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7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7025" t="25116" r="30151" b="72434"/>
            <a:stretch/>
          </p:blipFill>
          <p:spPr bwMode="auto">
            <a:xfrm>
              <a:off x="7819827" y="4384647"/>
              <a:ext cx="395146" cy="208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8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475" t="24908" r="30151" b="72434"/>
            <a:stretch/>
          </p:blipFill>
          <p:spPr bwMode="auto">
            <a:xfrm>
              <a:off x="7109418" y="4928261"/>
              <a:ext cx="751933" cy="2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0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4507" t="31498" r="32617" b="66055"/>
            <a:stretch/>
          </p:blipFill>
          <p:spPr bwMode="auto">
            <a:xfrm>
              <a:off x="7295276" y="3997874"/>
              <a:ext cx="402373" cy="208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9451" t="33739" r="39092" b="63789"/>
            <a:stretch/>
          </p:blipFill>
          <p:spPr bwMode="auto">
            <a:xfrm>
              <a:off x="5872075" y="4185990"/>
              <a:ext cx="203809" cy="21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9451" t="33739" r="39092" b="63789"/>
            <a:stretch/>
          </p:blipFill>
          <p:spPr bwMode="auto">
            <a:xfrm>
              <a:off x="5876083" y="4382762"/>
              <a:ext cx="203809" cy="21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8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72020" t="33904" r="26449" b="63784"/>
            <a:stretch/>
          </p:blipFill>
          <p:spPr bwMode="auto">
            <a:xfrm>
              <a:off x="6222867" y="4947948"/>
              <a:ext cx="214116" cy="197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1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0788" t="35892" r="36481" b="61436"/>
            <a:stretch/>
          </p:blipFill>
          <p:spPr bwMode="auto">
            <a:xfrm>
              <a:off x="6415646" y="5117713"/>
              <a:ext cx="382150" cy="227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Algoritm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determinarea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componentelor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conexe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9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18517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J. </a:t>
            </a:r>
            <a:r>
              <a:rPr lang="en-US" sz="1200" dirty="0" err="1"/>
              <a:t>Neira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6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Componente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conexe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exemple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/>
              <a:cs typeface="Times New Roman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 l="21666" t="32964" r="17917" b="12521"/>
          <a:stretch>
            <a:fillRect/>
          </a:stretch>
        </p:blipFill>
        <p:spPr bwMode="auto">
          <a:xfrm>
            <a:off x="457200" y="1143000"/>
            <a:ext cx="85344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550676" y="1478972"/>
            <a:ext cx="2063797" cy="178510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Times New Roman"/>
                <a:cs typeface="Times New Roman"/>
              </a:rPr>
              <a:t>componente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conexe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obținute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urma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aplicării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unui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prag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</a:p>
          <a:p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66691" y="3857184"/>
            <a:ext cx="2229315" cy="178510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Times New Roman"/>
                <a:cs typeface="Times New Roman"/>
              </a:rPr>
              <a:t>componente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conexe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obținute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urma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grupării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pixelilor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clustere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0577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P. </a:t>
            </a:r>
            <a:r>
              <a:rPr lang="en-US" sz="1200" dirty="0" err="1">
                <a:latin typeface="Times New Roman"/>
                <a:cs typeface="Times New Roman"/>
              </a:rPr>
              <a:t>Duygulu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18401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91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Distanță</a:t>
            </a:r>
            <a:r>
              <a:rPr lang="en-US" dirty="0">
                <a:latin typeface="Times New Roman"/>
                <a:cs typeface="Times New Roman"/>
              </a:rPr>
              <a:t> – 1D</a:t>
            </a:r>
          </a:p>
        </p:txBody>
      </p:sp>
      <p:sp>
        <p:nvSpPr>
          <p:cNvPr id="107530" name="Rectangle 12"/>
          <p:cNvSpPr>
            <a:spLocks noChangeArrowheads="1"/>
          </p:cNvSpPr>
          <p:nvPr/>
        </p:nvSpPr>
        <p:spPr bwMode="auto">
          <a:xfrm>
            <a:off x="381000" y="1668429"/>
            <a:ext cx="6248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7533" name="Rectangle 12"/>
          <p:cNvSpPr>
            <a:spLocks noChangeArrowheads="1"/>
          </p:cNvSpPr>
          <p:nvPr/>
        </p:nvSpPr>
        <p:spPr bwMode="auto">
          <a:xfrm>
            <a:off x="7493000" y="2993992"/>
            <a:ext cx="1423988" cy="83978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515" y="922213"/>
            <a:ext cx="6692329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Două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treceri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complexitate</a:t>
            </a:r>
            <a:r>
              <a:rPr lang="en-US" sz="2800" dirty="0">
                <a:latin typeface="Times New Roman"/>
                <a:cs typeface="Times New Roman"/>
              </a:rPr>
              <a:t> O(n)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 sz="2800" dirty="0" err="1">
                <a:latin typeface="Times New Roman"/>
                <a:cs typeface="Times New Roman"/>
              </a:rPr>
              <a:t>Inițializare</a:t>
            </a:r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2.  </a:t>
            </a:r>
            <a:r>
              <a:rPr lang="en-US" sz="2800" dirty="0" err="1">
                <a:latin typeface="Times New Roman"/>
                <a:cs typeface="Times New Roman"/>
              </a:rPr>
              <a:t>Trecere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înainte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vecin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stânga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3.  </a:t>
            </a:r>
            <a:r>
              <a:rPr lang="en-US" sz="2800" dirty="0" err="1">
                <a:latin typeface="Times New Roman"/>
                <a:cs typeface="Times New Roman"/>
              </a:rPr>
              <a:t>Trecere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înapoi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vecin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dreapta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3995" y="2323731"/>
            <a:ext cx="4249669" cy="1261884"/>
            <a:chOff x="5785237" y="4131932"/>
            <a:chExt cx="3344625" cy="1261884"/>
          </a:xfrm>
        </p:grpSpPr>
        <p:sp>
          <p:nvSpPr>
            <p:cNvPr id="3" name="TextBox 2"/>
            <p:cNvSpPr txBox="1"/>
            <p:nvPr/>
          </p:nvSpPr>
          <p:spPr>
            <a:xfrm>
              <a:off x="5785237" y="4131932"/>
              <a:ext cx="3284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for j = 1:n </a:t>
              </a:r>
            </a:p>
            <a:p>
              <a:r>
                <a:rPr lang="en-US" dirty="0">
                  <a:latin typeface="Times New Roman"/>
                  <a:cs typeface="Times New Roman"/>
                </a:rPr>
                <a:t>  	  TD(j) = </a:t>
              </a:r>
            </a:p>
            <a:p>
              <a:r>
                <a:rPr lang="en-US" dirty="0">
                  <a:latin typeface="Times New Roman"/>
                  <a:cs typeface="Times New Roman"/>
                </a:rPr>
                <a:t>end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250318" y="4131932"/>
              <a:ext cx="187954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0,    </a:t>
              </a:r>
              <a:r>
                <a:rPr lang="en-US" dirty="0" err="1">
                  <a:latin typeface="Times New Roman"/>
                  <a:cs typeface="Times New Roman"/>
                </a:rPr>
                <a:t>dacă</a:t>
              </a:r>
              <a:r>
                <a:rPr lang="en-US" dirty="0">
                  <a:latin typeface="Times New Roman"/>
                  <a:cs typeface="Times New Roman"/>
                </a:rPr>
                <a:t> j </a:t>
              </a:r>
              <a:r>
                <a:rPr lang="en-US" dirty="0" err="1">
                  <a:latin typeface="Times New Roman"/>
                  <a:cs typeface="Times New Roman"/>
                </a:rPr>
                <a:t>este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în</a:t>
              </a:r>
              <a:r>
                <a:rPr lang="en-US" dirty="0">
                  <a:latin typeface="Times New Roman"/>
                  <a:cs typeface="Times New Roman"/>
                </a:rPr>
                <a:t> I </a:t>
              </a:r>
            </a:p>
            <a:p>
              <a:endParaRPr lang="en-US" dirty="0">
                <a:latin typeface="Times New Roman"/>
                <a:cs typeface="Times New Roman"/>
              </a:endParaRPr>
            </a:p>
            <a:p>
              <a:r>
                <a:rPr lang="en-US" sz="2200" dirty="0">
                  <a:latin typeface="Times New Roman"/>
                  <a:cs typeface="Times New Roman"/>
                </a:rPr>
                <a:t>∞</a:t>
              </a:r>
              <a:r>
                <a:rPr lang="en-US" dirty="0">
                  <a:latin typeface="Times New Roman"/>
                  <a:cs typeface="Times New Roman"/>
                </a:rPr>
                <a:t>, </a:t>
              </a:r>
              <a:r>
                <a:rPr lang="en-US" dirty="0" err="1">
                  <a:latin typeface="Times New Roman"/>
                  <a:cs typeface="Times New Roman"/>
                </a:rPr>
                <a:t>altfel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5" name="Left Brace 4"/>
            <p:cNvSpPr/>
            <p:nvPr/>
          </p:nvSpPr>
          <p:spPr>
            <a:xfrm>
              <a:off x="7068896" y="4131932"/>
              <a:ext cx="303156" cy="92333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75938" y="4002692"/>
            <a:ext cx="384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for j = 2:n </a:t>
            </a:r>
          </a:p>
          <a:p>
            <a:r>
              <a:rPr lang="en-US" dirty="0">
                <a:latin typeface="Times New Roman"/>
                <a:cs typeface="Times New Roman"/>
              </a:rPr>
              <a:t>  	  TD(j) = min(TD(j),TD(j-1)+1) </a:t>
            </a:r>
          </a:p>
          <a:p>
            <a:r>
              <a:rPr lang="en-US" dirty="0">
                <a:latin typeface="Times New Roman"/>
                <a:cs typeface="Times New Roman"/>
              </a:rPr>
              <a:t>end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60326" y="5738486"/>
            <a:ext cx="428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for j = n-1:-1:1 </a:t>
            </a:r>
          </a:p>
          <a:p>
            <a:r>
              <a:rPr lang="en-US" dirty="0">
                <a:latin typeface="Times New Roman"/>
                <a:cs typeface="Times New Roman"/>
              </a:rPr>
              <a:t>  	  TD(j) = min(TD(j),TD(j+1)+1) </a:t>
            </a:r>
          </a:p>
          <a:p>
            <a:r>
              <a:rPr lang="en-US" dirty="0">
                <a:latin typeface="Times New Roman"/>
                <a:cs typeface="Times New Roman"/>
              </a:rPr>
              <a:t>end</a:t>
            </a: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57710" t="73104" r="17084" b="19031"/>
          <a:stretch/>
        </p:blipFill>
        <p:spPr bwMode="auto">
          <a:xfrm>
            <a:off x="5410530" y="2825744"/>
            <a:ext cx="3412370" cy="65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Group 29"/>
          <p:cNvGrpSpPr/>
          <p:nvPr/>
        </p:nvGrpSpPr>
        <p:grpSpPr>
          <a:xfrm>
            <a:off x="5583664" y="1997746"/>
            <a:ext cx="3229049" cy="443901"/>
            <a:chOff x="9897391" y="2741184"/>
            <a:chExt cx="4176336" cy="446705"/>
          </a:xfrm>
        </p:grpSpPr>
        <p:sp>
          <p:nvSpPr>
            <p:cNvPr id="31" name="Rectangle 30"/>
            <p:cNvSpPr/>
            <p:nvPr/>
          </p:nvSpPr>
          <p:spPr>
            <a:xfrm>
              <a:off x="9897391" y="2741184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362235" y="2741184"/>
              <a:ext cx="463625" cy="443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825830" y="2742611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90674" y="2742611"/>
              <a:ext cx="463625" cy="44342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754217" y="2743035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2219061" y="2743035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682656" y="2744462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147500" y="2744462"/>
              <a:ext cx="463625" cy="44342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3610102" y="2744462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57710" t="86203" r="17084" b="6644"/>
          <a:stretch/>
        </p:blipFill>
        <p:spPr bwMode="auto">
          <a:xfrm>
            <a:off x="5377681" y="5300598"/>
            <a:ext cx="3412370" cy="59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57710" t="79704" r="17084" b="12431"/>
          <a:stretch/>
        </p:blipFill>
        <p:spPr bwMode="auto">
          <a:xfrm>
            <a:off x="5423865" y="4002692"/>
            <a:ext cx="3412370" cy="65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31414" y="1547053"/>
            <a:ext cx="18582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>
                <a:latin typeface="Times New Roman"/>
                <a:cs typeface="Times New Roman"/>
              </a:rPr>
              <a:t>Exemplu</a:t>
            </a:r>
            <a:endParaRPr lang="en-US" sz="2200" b="1" i="1" dirty="0">
              <a:latin typeface="Times New Roman"/>
              <a:cs typeface="Times New Roman"/>
            </a:endParaRPr>
          </a:p>
        </p:txBody>
      </p:sp>
      <p:sp>
        <p:nvSpPr>
          <p:cNvPr id="43" name="Text Box 6"/>
          <p:cNvSpPr txBox="1">
            <a:spLocks noChangeArrowheads="1"/>
          </p:cNvSpPr>
          <p:nvPr/>
        </p:nvSpPr>
        <p:spPr bwMode="auto">
          <a:xfrm>
            <a:off x="6807979" y="6559477"/>
            <a:ext cx="23826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D. </a:t>
            </a:r>
            <a:r>
              <a:rPr lang="en-US" sz="1200" dirty="0" err="1"/>
              <a:t>Huttenlocher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r>
              <a:rPr lang="en-US" sz="4000" dirty="0" err="1">
                <a:latin typeface="Times New Roman"/>
                <a:cs typeface="Times New Roman"/>
              </a:rPr>
              <a:t>Proprietăți</a:t>
            </a:r>
            <a:r>
              <a:rPr lang="en-US" sz="4000" dirty="0">
                <a:latin typeface="Times New Roman"/>
                <a:cs typeface="Times New Roman"/>
              </a:rPr>
              <a:t> ale </a:t>
            </a:r>
            <a:r>
              <a:rPr lang="en-US" sz="4000" dirty="0" err="1">
                <a:latin typeface="Times New Roman"/>
                <a:cs typeface="Times New Roman"/>
              </a:rPr>
              <a:t>regiunilor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229600" cy="2409825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Fiind</a:t>
            </a:r>
            <a:r>
              <a:rPr lang="en-US" sz="2800" dirty="0">
                <a:latin typeface="Times New Roman"/>
                <a:cs typeface="Times New Roman"/>
              </a:rPr>
              <a:t> date </a:t>
            </a:r>
            <a:r>
              <a:rPr lang="en-US" sz="2800" dirty="0" err="1">
                <a:latin typeface="Times New Roman"/>
                <a:cs typeface="Times New Roman"/>
              </a:rPr>
              <a:t>componente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conexe</a:t>
            </a:r>
            <a:r>
              <a:rPr lang="en-US" sz="2800" dirty="0">
                <a:latin typeface="Times New Roman"/>
                <a:cs typeface="Times New Roman"/>
              </a:rPr>
              <a:t>, </a:t>
            </a:r>
            <a:r>
              <a:rPr lang="en-US" sz="2800" dirty="0" err="1">
                <a:latin typeface="Times New Roman"/>
                <a:cs typeface="Times New Roman"/>
              </a:rPr>
              <a:t>putem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calcula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proprietăți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pentru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caracterizarea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lor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</a:p>
          <a:p>
            <a:pPr lvl="1"/>
            <a:r>
              <a:rPr lang="en-US" sz="2000" dirty="0">
                <a:latin typeface="Times New Roman"/>
                <a:cs typeface="Times New Roman"/>
              </a:rPr>
              <a:t>aria (</a:t>
            </a:r>
            <a:r>
              <a:rPr lang="en-US" sz="2000" dirty="0" err="1">
                <a:latin typeface="Times New Roman"/>
                <a:cs typeface="Times New Roman"/>
              </a:rPr>
              <a:t>numărul</a:t>
            </a:r>
            <a:r>
              <a:rPr lang="en-US" sz="2000" dirty="0">
                <a:latin typeface="Times New Roman"/>
                <a:cs typeface="Times New Roman"/>
              </a:rPr>
              <a:t> de pixeli </a:t>
            </a:r>
            <a:r>
              <a:rPr lang="en-US" sz="2000" dirty="0" err="1">
                <a:latin typeface="Times New Roman"/>
                <a:cs typeface="Times New Roman"/>
              </a:rPr>
              <a:t>în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regiune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centroidul</a:t>
            </a:r>
            <a:r>
              <a:rPr lang="en-US" sz="2000" dirty="0">
                <a:latin typeface="Times New Roman"/>
                <a:cs typeface="Times New Roman"/>
              </a:rPr>
              <a:t> (media </a:t>
            </a:r>
            <a:r>
              <a:rPr lang="en-US" sz="2000" dirty="0" err="1">
                <a:latin typeface="Times New Roman"/>
                <a:cs typeface="Times New Roman"/>
              </a:rPr>
              <a:t>coordonatele</a:t>
            </a:r>
            <a:r>
              <a:rPr lang="en-US" sz="2000" dirty="0">
                <a:latin typeface="Times New Roman"/>
                <a:cs typeface="Times New Roman"/>
              </a:rPr>
              <a:t> x and y </a:t>
            </a:r>
            <a:r>
              <a:rPr lang="en-US" sz="2000" dirty="0" err="1">
                <a:latin typeface="Times New Roman"/>
                <a:cs typeface="Times New Roman"/>
              </a:rPr>
              <a:t>pentru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pixelii</a:t>
            </a:r>
            <a:r>
              <a:rPr lang="en-US" sz="2000" dirty="0">
                <a:latin typeface="Times New Roman"/>
                <a:cs typeface="Times New Roman"/>
              </a:rPr>
              <a:t> din </a:t>
            </a:r>
            <a:r>
              <a:rPr lang="en-US" sz="2000" dirty="0" err="1">
                <a:latin typeface="Times New Roman"/>
                <a:cs typeface="Times New Roman"/>
              </a:rPr>
              <a:t>regiune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fereastra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dreptunghiulară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acoperă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regiunea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dirty="0" err="1">
                <a:latin typeface="Times New Roman"/>
                <a:cs typeface="Times New Roman"/>
              </a:rPr>
              <a:t>pe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baza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coordonatelor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minime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maxime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x,y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 bwMode="auto">
          <a:xfrm>
            <a:off x="3367088" y="3976688"/>
            <a:ext cx="2506662" cy="1971675"/>
            <a:chOff x="2819376" y="3903669"/>
            <a:chExt cx="3249657" cy="2555910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819376" y="3903669"/>
              <a:ext cx="3249657" cy="2555910"/>
              <a:chOff x="811161" y="4159260"/>
              <a:chExt cx="2455870" cy="1862163"/>
            </a:xfrm>
          </p:grpSpPr>
          <p:pic>
            <p:nvPicPr>
              <p:cNvPr id="66589" name="Picture 3" descr="beatles_mask.jpg"/>
              <p:cNvPicPr>
                <a:picLocks noChangeAspect="1"/>
              </p:cNvPicPr>
              <p:nvPr/>
            </p:nvPicPr>
            <p:blipFill>
              <a:blip r:embed="rId3" cstate="print"/>
              <a:srcRect l="12402" t="7295" r="9576" b="11130"/>
              <a:stretch>
                <a:fillRect/>
              </a:stretch>
            </p:blipFill>
            <p:spPr bwMode="auto">
              <a:xfrm>
                <a:off x="811161" y="4159260"/>
                <a:ext cx="2455870" cy="1862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590" name="Rectangle 4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66591" name="Rectangle 5"/>
              <p:cNvSpPr>
                <a:spLocks noChangeArrowheads="1"/>
              </p:cNvSpPr>
              <p:nvPr/>
            </p:nvSpPr>
            <p:spPr bwMode="auto">
              <a:xfrm>
                <a:off x="2308194" y="4341825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66592" name="Rectangle 6"/>
              <p:cNvSpPr>
                <a:spLocks noChangeArrowheads="1"/>
              </p:cNvSpPr>
              <p:nvPr/>
            </p:nvSpPr>
            <p:spPr bwMode="auto">
              <a:xfrm>
                <a:off x="1979577" y="4853007"/>
                <a:ext cx="474669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</p:grpSp>
        <p:sp>
          <p:nvSpPr>
            <p:cNvPr id="66585" name="Oval 8"/>
            <p:cNvSpPr>
              <a:spLocks noChangeArrowheads="1"/>
            </p:cNvSpPr>
            <p:nvPr/>
          </p:nvSpPr>
          <p:spPr bwMode="auto">
            <a:xfrm>
              <a:off x="3586149" y="4743468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66586" name="Oval 9"/>
            <p:cNvSpPr>
              <a:spLocks noChangeArrowheads="1"/>
            </p:cNvSpPr>
            <p:nvPr/>
          </p:nvSpPr>
          <p:spPr bwMode="auto">
            <a:xfrm>
              <a:off x="3805228" y="5729319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66587" name="Oval 10"/>
            <p:cNvSpPr>
              <a:spLocks noChangeArrowheads="1"/>
            </p:cNvSpPr>
            <p:nvPr/>
          </p:nvSpPr>
          <p:spPr bwMode="auto">
            <a:xfrm>
              <a:off x="4425948" y="4268799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66588" name="Oval 11"/>
            <p:cNvSpPr>
              <a:spLocks noChangeArrowheads="1"/>
            </p:cNvSpPr>
            <p:nvPr/>
          </p:nvSpPr>
          <p:spPr bwMode="auto">
            <a:xfrm>
              <a:off x="5375286" y="4743468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grpSp>
        <p:nvGrpSpPr>
          <p:cNvPr id="4" name="Group 25"/>
          <p:cNvGrpSpPr>
            <a:grpSpLocks noChangeAspect="1"/>
          </p:cNvGrpSpPr>
          <p:nvPr/>
        </p:nvGrpSpPr>
        <p:grpSpPr bwMode="auto">
          <a:xfrm>
            <a:off x="6361113" y="3976688"/>
            <a:ext cx="2506662" cy="1971675"/>
            <a:chOff x="6215085" y="3903669"/>
            <a:chExt cx="3249657" cy="2555910"/>
          </a:xfrm>
        </p:grpSpPr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6215085" y="3903669"/>
              <a:ext cx="3249657" cy="2555910"/>
              <a:chOff x="811161" y="4159260"/>
              <a:chExt cx="2455870" cy="1862163"/>
            </a:xfrm>
          </p:grpSpPr>
          <p:pic>
            <p:nvPicPr>
              <p:cNvPr id="66580" name="Picture 13" descr="beatles_mask.jpg"/>
              <p:cNvPicPr>
                <a:picLocks noChangeAspect="1"/>
              </p:cNvPicPr>
              <p:nvPr/>
            </p:nvPicPr>
            <p:blipFill>
              <a:blip r:embed="rId3" cstate="print"/>
              <a:srcRect l="12402" t="7295" r="9576" b="11130"/>
              <a:stretch>
                <a:fillRect/>
              </a:stretch>
            </p:blipFill>
            <p:spPr bwMode="auto">
              <a:xfrm>
                <a:off x="811161" y="4159260"/>
                <a:ext cx="2455870" cy="1862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581" name="Rectangle 14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66582" name="Rectangle 15"/>
              <p:cNvSpPr>
                <a:spLocks noChangeArrowheads="1"/>
              </p:cNvSpPr>
              <p:nvPr/>
            </p:nvSpPr>
            <p:spPr bwMode="auto">
              <a:xfrm>
                <a:off x="2308194" y="4341825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66583" name="Rectangle 16"/>
              <p:cNvSpPr>
                <a:spLocks noChangeArrowheads="1"/>
              </p:cNvSpPr>
              <p:nvPr/>
            </p:nvSpPr>
            <p:spPr bwMode="auto">
              <a:xfrm>
                <a:off x="1979577" y="4853007"/>
                <a:ext cx="474669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</p:grpSp>
        <p:sp>
          <p:nvSpPr>
            <p:cNvPr id="66576" name="Rectangle 21"/>
            <p:cNvSpPr>
              <a:spLocks noChangeArrowheads="1"/>
            </p:cNvSpPr>
            <p:nvPr/>
          </p:nvSpPr>
          <p:spPr bwMode="auto">
            <a:xfrm>
              <a:off x="6689754" y="4268799"/>
              <a:ext cx="693747" cy="949338"/>
            </a:xfrm>
            <a:prstGeom prst="rect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66577" name="Rectangle 22"/>
            <p:cNvSpPr>
              <a:spLocks noChangeArrowheads="1"/>
            </p:cNvSpPr>
            <p:nvPr/>
          </p:nvSpPr>
          <p:spPr bwMode="auto">
            <a:xfrm>
              <a:off x="6872319" y="5254650"/>
              <a:ext cx="766773" cy="1022364"/>
            </a:xfrm>
            <a:prstGeom prst="rect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66578" name="Rectangle 23"/>
            <p:cNvSpPr>
              <a:spLocks noChangeArrowheads="1"/>
            </p:cNvSpPr>
            <p:nvPr/>
          </p:nvSpPr>
          <p:spPr bwMode="auto">
            <a:xfrm>
              <a:off x="7602579" y="3903669"/>
              <a:ext cx="584209" cy="803286"/>
            </a:xfrm>
            <a:prstGeom prst="rect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66579" name="Rectangle 24"/>
            <p:cNvSpPr>
              <a:spLocks noChangeArrowheads="1"/>
            </p:cNvSpPr>
            <p:nvPr/>
          </p:nvSpPr>
          <p:spPr bwMode="auto">
            <a:xfrm>
              <a:off x="8515403" y="4232286"/>
              <a:ext cx="766774" cy="1095390"/>
            </a:xfrm>
            <a:prstGeom prst="rect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09575" y="3976688"/>
            <a:ext cx="2227263" cy="1935162"/>
            <a:chOff x="811161" y="4159260"/>
            <a:chExt cx="2455870" cy="1862163"/>
          </a:xfrm>
        </p:grpSpPr>
        <p:pic>
          <p:nvPicPr>
            <p:cNvPr id="66571" name="Picture 27" descr="beatles_mask.jpg"/>
            <p:cNvPicPr>
              <a:picLocks noChangeAspect="1"/>
            </p:cNvPicPr>
            <p:nvPr/>
          </p:nvPicPr>
          <p:blipFill>
            <a:blip r:embed="rId3" cstate="print"/>
            <a:srcRect l="12402" t="7295" r="9576" b="11130"/>
            <a:stretch>
              <a:fillRect/>
            </a:stretch>
          </p:blipFill>
          <p:spPr bwMode="auto">
            <a:xfrm>
              <a:off x="811161" y="4159260"/>
              <a:ext cx="2455870" cy="186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72" name="Rectangle 28"/>
            <p:cNvSpPr>
              <a:spLocks noChangeArrowheads="1"/>
            </p:cNvSpPr>
            <p:nvPr/>
          </p:nvSpPr>
          <p:spPr bwMode="auto">
            <a:xfrm>
              <a:off x="1723986" y="4597416"/>
              <a:ext cx="219078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66573" name="Rectangle 29"/>
            <p:cNvSpPr>
              <a:spLocks noChangeArrowheads="1"/>
            </p:cNvSpPr>
            <p:nvPr/>
          </p:nvSpPr>
          <p:spPr bwMode="auto">
            <a:xfrm>
              <a:off x="2308194" y="4341825"/>
              <a:ext cx="219078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66574" name="Rectangle 30"/>
            <p:cNvSpPr>
              <a:spLocks noChangeArrowheads="1"/>
            </p:cNvSpPr>
            <p:nvPr/>
          </p:nvSpPr>
          <p:spPr bwMode="auto">
            <a:xfrm>
              <a:off x="1979577" y="4853007"/>
              <a:ext cx="474669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66567" name="TextBox 36"/>
          <p:cNvSpPr txBox="1">
            <a:spLocks noChangeArrowheads="1"/>
          </p:cNvSpPr>
          <p:nvPr/>
        </p:nvSpPr>
        <p:spPr bwMode="auto">
          <a:xfrm>
            <a:off x="774700" y="6203950"/>
            <a:ext cx="1058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A1=200</a:t>
            </a:r>
          </a:p>
        </p:txBody>
      </p:sp>
      <p:sp>
        <p:nvSpPr>
          <p:cNvPr id="66568" name="TextBox 37"/>
          <p:cNvSpPr txBox="1">
            <a:spLocks noChangeArrowheads="1"/>
          </p:cNvSpPr>
          <p:nvPr/>
        </p:nvSpPr>
        <p:spPr bwMode="auto">
          <a:xfrm>
            <a:off x="1906588" y="5911850"/>
            <a:ext cx="10588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A2=170</a:t>
            </a:r>
          </a:p>
        </p:txBody>
      </p:sp>
      <p:cxnSp>
        <p:nvCxnSpPr>
          <p:cNvPr id="66569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830263" y="5930900"/>
            <a:ext cx="546100" cy="7302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66570" name="Straight Arrow Connector 41"/>
          <p:cNvCxnSpPr>
            <a:cxnSpLocks noChangeShapeType="1"/>
          </p:cNvCxnSpPr>
          <p:nvPr/>
        </p:nvCxnSpPr>
        <p:spPr bwMode="auto">
          <a:xfrm rot="16200000" flipV="1">
            <a:off x="1285875" y="5035550"/>
            <a:ext cx="1387475" cy="5111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</p:spPr>
      </p:cxnSp>
      <p:sp>
        <p:nvSpPr>
          <p:cNvPr id="37" name="TextBox 37"/>
          <p:cNvSpPr txBox="1">
            <a:spLocks noChangeArrowheads="1"/>
          </p:cNvSpPr>
          <p:nvPr/>
        </p:nvSpPr>
        <p:spPr bwMode="auto">
          <a:xfrm>
            <a:off x="3455321" y="5965723"/>
            <a:ext cx="24760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lang="en-US" b="1" kern="1200" dirty="0" err="1">
                <a:solidFill>
                  <a:srgbClr val="FF0000"/>
                </a:solidFill>
                <a:latin typeface="Times New Roman"/>
                <a:cs typeface="Times New Roman"/>
              </a:rPr>
              <a:t>entroizii</a:t>
            </a:r>
            <a:r>
              <a:rPr lang="en-US" b="1" kern="1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1" kern="1200" dirty="0" err="1">
                <a:solidFill>
                  <a:srgbClr val="FF0000"/>
                </a:solidFill>
                <a:latin typeface="Times New Roman"/>
                <a:cs typeface="Times New Roman"/>
              </a:rPr>
              <a:t>regiunilor</a:t>
            </a:r>
            <a:endParaRPr lang="en-US" b="1" kern="1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1" name="TextBox 37"/>
          <p:cNvSpPr txBox="1">
            <a:spLocks noChangeArrowheads="1"/>
          </p:cNvSpPr>
          <p:nvPr/>
        </p:nvSpPr>
        <p:spPr bwMode="auto">
          <a:xfrm>
            <a:off x="6408842" y="5955964"/>
            <a:ext cx="24760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FF"/>
                </a:solidFill>
                <a:latin typeface="Times New Roman"/>
                <a:cs typeface="Times New Roman"/>
              </a:rPr>
              <a:t>dreptunghi</a:t>
            </a:r>
            <a:r>
              <a:rPr lang="en-US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Times New Roman"/>
                <a:cs typeface="Times New Roman"/>
              </a:rPr>
              <a:t>ce</a:t>
            </a:r>
            <a:r>
              <a:rPr lang="en-US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Times New Roman"/>
                <a:cs typeface="Times New Roman"/>
              </a:rPr>
              <a:t>acoperă</a:t>
            </a:r>
            <a:r>
              <a:rPr lang="en-US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Times New Roman"/>
                <a:cs typeface="Times New Roman"/>
              </a:rPr>
              <a:t>regiunea</a:t>
            </a:r>
            <a:endParaRPr lang="en-US" b="1" kern="12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42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K. </a:t>
            </a:r>
            <a:r>
              <a:rPr lang="en-US" sz="1200" dirty="0" err="1">
                <a:latin typeface="Times New Roman"/>
                <a:cs typeface="Times New Roman"/>
              </a:rPr>
              <a:t>Grauman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61493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 l="17084" t="84360" r="16667" b="11111"/>
          <a:stretch>
            <a:fillRect/>
          </a:stretch>
        </p:blipFill>
        <p:spPr bwMode="auto">
          <a:xfrm>
            <a:off x="1103313" y="6599238"/>
            <a:ext cx="6280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5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err="1">
                <a:latin typeface="Times New Roman"/>
                <a:cs typeface="Times New Roman"/>
              </a:rPr>
              <a:t>Analiza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imaginilor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binare</a:t>
            </a:r>
            <a:r>
              <a:rPr lang="en-US" sz="4000" dirty="0">
                <a:latin typeface="Times New Roman"/>
                <a:cs typeface="Times New Roman"/>
              </a:rPr>
              <a:t> - </a:t>
            </a:r>
            <a:r>
              <a:rPr lang="en-US" sz="4000" dirty="0" err="1">
                <a:latin typeface="Times New Roman"/>
                <a:cs typeface="Times New Roman"/>
              </a:rPr>
              <a:t>exemplu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 dirty="0" err="1">
                <a:latin typeface="Times New Roman"/>
                <a:cs typeface="Times New Roman"/>
              </a:rPr>
              <a:t>segmentare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3" cstate="print"/>
          <a:srcRect l="17084" t="35556" r="16667" b="19147"/>
          <a:stretch>
            <a:fillRect/>
          </a:stretch>
        </p:blipFill>
        <p:spPr bwMode="auto">
          <a:xfrm>
            <a:off x="153988" y="1858963"/>
            <a:ext cx="8763000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8" name="Rectangle 5"/>
          <p:cNvSpPr>
            <a:spLocks noChangeArrowheads="1"/>
          </p:cNvSpPr>
          <p:nvPr/>
        </p:nvSpPr>
        <p:spPr bwMode="auto">
          <a:xfrm>
            <a:off x="6288088" y="3611563"/>
            <a:ext cx="2957512" cy="20447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5894" y="2078431"/>
            <a:ext cx="1213909" cy="5539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 err="1">
                <a:latin typeface="Times New Roman"/>
                <a:cs typeface="Times New Roman"/>
              </a:rPr>
              <a:t>Aplicare</a:t>
            </a:r>
            <a:r>
              <a:rPr lang="en-US" sz="1500" b="1" i="1" dirty="0">
                <a:latin typeface="Times New Roman"/>
                <a:cs typeface="Times New Roman"/>
              </a:rPr>
              <a:t> </a:t>
            </a:r>
            <a:r>
              <a:rPr lang="en-US" sz="1500" b="1" i="1" dirty="0" err="1">
                <a:latin typeface="Times New Roman"/>
                <a:cs typeface="Times New Roman"/>
              </a:rPr>
              <a:t>prag</a:t>
            </a:r>
            <a:endParaRPr lang="en-US" sz="1500" b="1" i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9885" y="2201168"/>
            <a:ext cx="1565537" cy="5539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 err="1">
                <a:latin typeface="Times New Roman"/>
                <a:cs typeface="Times New Roman"/>
              </a:rPr>
              <a:t>Extrage</a:t>
            </a:r>
            <a:r>
              <a:rPr lang="en-US" sz="1500" b="1" i="1" dirty="0">
                <a:latin typeface="Times New Roman"/>
                <a:cs typeface="Times New Roman"/>
              </a:rPr>
              <a:t> </a:t>
            </a:r>
            <a:r>
              <a:rPr lang="en-US" sz="1500" b="1" i="1" dirty="0" err="1">
                <a:latin typeface="Times New Roman"/>
                <a:cs typeface="Times New Roman"/>
              </a:rPr>
              <a:t>regiunea</a:t>
            </a:r>
            <a:r>
              <a:rPr lang="en-US" sz="1500" b="1" i="1" dirty="0"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sz="1500" b="1" i="1" dirty="0" err="1">
                <a:latin typeface="Times New Roman"/>
                <a:cs typeface="Times New Roman"/>
              </a:rPr>
              <a:t>cea</a:t>
            </a:r>
            <a:r>
              <a:rPr lang="en-US" sz="1500" b="1" i="1" dirty="0">
                <a:latin typeface="Times New Roman"/>
                <a:cs typeface="Times New Roman"/>
              </a:rPr>
              <a:t> </a:t>
            </a:r>
            <a:r>
              <a:rPr lang="en-US" sz="1500" b="1" i="1" dirty="0" err="1">
                <a:latin typeface="Times New Roman"/>
                <a:cs typeface="Times New Roman"/>
              </a:rPr>
              <a:t>mai</a:t>
            </a:r>
            <a:r>
              <a:rPr lang="en-US" sz="1500" b="1" i="1" dirty="0">
                <a:latin typeface="Times New Roman"/>
                <a:cs typeface="Times New Roman"/>
              </a:rPr>
              <a:t> mare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988" y="4261284"/>
            <a:ext cx="1372379" cy="5539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endParaRPr lang="en-US" sz="1500" b="1" i="1" dirty="0">
              <a:latin typeface="Times New Roman"/>
              <a:cs typeface="Times New Roman"/>
            </a:endParaRPr>
          </a:p>
          <a:p>
            <a:pPr algn="ctr"/>
            <a:r>
              <a:rPr lang="en-US" sz="1500" b="1" i="1" dirty="0" err="1">
                <a:latin typeface="Times New Roman"/>
                <a:cs typeface="Times New Roman"/>
              </a:rPr>
              <a:t>umple</a:t>
            </a:r>
            <a:r>
              <a:rPr lang="en-US" sz="1500" b="1" i="1" dirty="0">
                <a:latin typeface="Times New Roman"/>
                <a:cs typeface="Times New Roman"/>
              </a:rPr>
              <a:t> </a:t>
            </a:r>
            <a:r>
              <a:rPr lang="en-US" sz="1500" b="1" i="1" dirty="0" err="1">
                <a:latin typeface="Times New Roman"/>
                <a:cs typeface="Times New Roman"/>
              </a:rPr>
              <a:t>golurile</a:t>
            </a:r>
            <a:endParaRPr lang="en-US" sz="1500" b="1" i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90716" y="4277996"/>
            <a:ext cx="1565537" cy="5539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 err="1">
                <a:latin typeface="Times New Roman"/>
                <a:cs typeface="Times New Roman"/>
              </a:rPr>
              <a:t>Extrage</a:t>
            </a:r>
            <a:r>
              <a:rPr lang="en-US" sz="1500" b="1" i="1" dirty="0">
                <a:latin typeface="Times New Roman"/>
                <a:cs typeface="Times New Roman"/>
              </a:rPr>
              <a:t> </a:t>
            </a:r>
            <a:r>
              <a:rPr lang="en-US" sz="1500" b="1" i="1" dirty="0" err="1">
                <a:latin typeface="Times New Roman"/>
                <a:cs typeface="Times New Roman"/>
              </a:rPr>
              <a:t>regiunea</a:t>
            </a:r>
            <a:r>
              <a:rPr lang="en-US" sz="1500" b="1" i="1" dirty="0"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sz="1500" b="1" i="1" dirty="0" err="1">
                <a:latin typeface="Times New Roman"/>
                <a:cs typeface="Times New Roman"/>
              </a:rPr>
              <a:t>cea</a:t>
            </a:r>
            <a:r>
              <a:rPr lang="en-US" sz="1500" b="1" i="1" dirty="0">
                <a:latin typeface="Times New Roman"/>
                <a:cs typeface="Times New Roman"/>
              </a:rPr>
              <a:t> </a:t>
            </a:r>
            <a:r>
              <a:rPr lang="en-US" sz="1500" b="1" i="1" dirty="0" err="1">
                <a:latin typeface="Times New Roman"/>
                <a:cs typeface="Times New Roman"/>
              </a:rPr>
              <a:t>mai</a:t>
            </a:r>
            <a:r>
              <a:rPr lang="en-US" sz="1500" b="1" i="1" dirty="0">
                <a:latin typeface="Times New Roman"/>
                <a:cs typeface="Times New Roman"/>
              </a:rPr>
              <a:t> </a:t>
            </a:r>
            <a:r>
              <a:rPr lang="en-US" sz="1500" b="1" i="1" dirty="0" err="1">
                <a:latin typeface="Times New Roman"/>
                <a:cs typeface="Times New Roman"/>
              </a:rPr>
              <a:t>densă</a:t>
            </a:r>
            <a:endParaRPr lang="en-US" sz="1500" b="1" i="1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4409" y="6137573"/>
            <a:ext cx="6473784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183731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L. </a:t>
            </a:r>
            <a:r>
              <a:rPr lang="en-US" sz="1200"/>
              <a:t>Shen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9031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0" y="9525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err="1">
                <a:latin typeface="Times New Roman"/>
                <a:cs typeface="Times New Roman"/>
              </a:rPr>
              <a:t>Analiza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imaginilor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binare</a:t>
            </a:r>
            <a:r>
              <a:rPr lang="en-US" sz="3600" dirty="0">
                <a:latin typeface="Times New Roman"/>
                <a:cs typeface="Times New Roman"/>
              </a:rPr>
              <a:t> - </a:t>
            </a:r>
            <a:r>
              <a:rPr lang="en-US" sz="3600" dirty="0" err="1">
                <a:latin typeface="Times New Roman"/>
                <a:cs typeface="Times New Roman"/>
              </a:rPr>
              <a:t>exemplu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3600" dirty="0" err="1">
                <a:latin typeface="Times New Roman"/>
                <a:cs typeface="Times New Roman"/>
              </a:rPr>
              <a:t>extragerea</a:t>
            </a:r>
            <a:r>
              <a:rPr lang="en-US" sz="3600" dirty="0">
                <a:latin typeface="Times New Roman"/>
                <a:cs typeface="Times New Roman"/>
              </a:rPr>
              <a:t> background-</a:t>
            </a:r>
            <a:r>
              <a:rPr lang="en-US" sz="3600" dirty="0" err="1">
                <a:latin typeface="Times New Roman"/>
                <a:cs typeface="Times New Roman"/>
              </a:rPr>
              <a:t>ului</a:t>
            </a:r>
            <a:r>
              <a:rPr lang="en-US" sz="3600" dirty="0">
                <a:latin typeface="Times New Roman"/>
                <a:cs typeface="Times New Roman"/>
              </a:rPr>
              <a:t>, </a:t>
            </a:r>
            <a:r>
              <a:rPr lang="en-US" sz="3600" dirty="0" err="1">
                <a:latin typeface="Times New Roman"/>
                <a:cs typeface="Times New Roman"/>
              </a:rPr>
              <a:t>detectare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regiuni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endParaRPr lang="en-US" sz="3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background subtraction and rectangle dra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3118"/>
          <a:stretch/>
        </p:blipFill>
        <p:spPr>
          <a:xfrm>
            <a:off x="129153" y="2060357"/>
            <a:ext cx="8909007" cy="34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Imagini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binare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65225"/>
            <a:ext cx="8229600" cy="4800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Avantaje</a:t>
            </a:r>
            <a:endParaRPr lang="en-US" sz="2800" dirty="0">
              <a:latin typeface="Times New Roman"/>
              <a:cs typeface="Times New Roman"/>
            </a:endParaRP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foarte</a:t>
            </a:r>
            <a:r>
              <a:rPr lang="en-US" sz="2400" dirty="0">
                <a:latin typeface="Times New Roman"/>
                <a:cs typeface="Times New Roman"/>
              </a:rPr>
              <a:t> rapid de </a:t>
            </a:r>
            <a:r>
              <a:rPr lang="en-US" sz="2400" dirty="0" err="1">
                <a:latin typeface="Times New Roman"/>
                <a:cs typeface="Times New Roman"/>
              </a:rPr>
              <a:t>procesat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necesită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memorie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mică</a:t>
            </a:r>
            <a:endParaRPr lang="en-US" sz="2400" dirty="0">
              <a:latin typeface="Times New Roman"/>
              <a:cs typeface="Times New Roman"/>
            </a:endParaRP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putem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obține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descriptori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compacți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forme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endParaRPr lang="en-US" sz="28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Dezavantaje</a:t>
            </a:r>
            <a:endParaRPr lang="en-US" sz="2800" dirty="0">
              <a:latin typeface="Times New Roman"/>
              <a:cs typeface="Times New Roman"/>
            </a:endParaRP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greu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obținem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contururi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perfecte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siluete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zgomot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apare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reale</a:t>
            </a:r>
            <a:endParaRPr lang="en-US" sz="2400" dirty="0">
              <a:latin typeface="Times New Roman"/>
              <a:cs typeface="Times New Roman"/>
            </a:endParaRP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pierdem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multă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informație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prin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binarizare</a:t>
            </a:r>
            <a:endParaRPr lang="en-US" sz="2400" dirty="0">
              <a:latin typeface="Times New Roman"/>
              <a:cs typeface="Times New Roman"/>
            </a:endParaRPr>
          </a:p>
          <a:p>
            <a:pPr marL="457200" lvl="1" indent="0" eaLnBrk="1" hangingPunct="1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lvl="1" eaLnBrk="1" hangingPunct="1"/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002019" y="6559477"/>
            <a:ext cx="18517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J. </a:t>
            </a:r>
            <a:r>
              <a:rPr lang="en-US" sz="1200" dirty="0" err="1">
                <a:latin typeface="Times New Roman"/>
                <a:cs typeface="Times New Roman"/>
              </a:rPr>
              <a:t>Neira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773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5461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Recunoașterea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9790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vedeți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această</a:t>
            </a:r>
            <a:r>
              <a:rPr lang="en-US" dirty="0">
                <a:latin typeface="Times New Roman"/>
                <a:cs typeface="Times New Roman"/>
              </a:rPr>
              <a:t> imagine?</a:t>
            </a:r>
          </a:p>
        </p:txBody>
      </p:sp>
      <p:sp>
        <p:nvSpPr>
          <p:cNvPr id="21506" name="TextBox 8"/>
          <p:cNvSpPr txBox="1">
            <a:spLocks noChangeArrowheads="1"/>
          </p:cNvSpPr>
          <p:nvPr/>
        </p:nvSpPr>
        <p:spPr bwMode="auto">
          <a:xfrm>
            <a:off x="6019800" y="4114800"/>
            <a:ext cx="27922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Times New Roman"/>
                <a:cs typeface="Times New Roman"/>
              </a:rPr>
              <a:t>Can I </a:t>
            </a:r>
            <a:r>
              <a:rPr lang="en-US" b="1">
                <a:latin typeface="Times New Roman"/>
                <a:cs typeface="Times New Roman"/>
              </a:rPr>
              <a:t>put stuff in it</a:t>
            </a:r>
            <a:r>
              <a:rPr lang="en-US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2150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91440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81400" y="5867400"/>
            <a:ext cx="14666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 err="1">
                <a:solidFill>
                  <a:srgbClr val="FF0000"/>
                </a:solidFill>
                <a:latin typeface="Times New Roman"/>
                <a:cs typeface="Times New Roman"/>
              </a:rPr>
              <a:t>Pădure</a:t>
            </a:r>
            <a:endParaRPr lang="en-US" sz="36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315200" y="1676400"/>
            <a:ext cx="911152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Copaci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429000" y="2743200"/>
            <a:ext cx="555110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Urs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733800" y="3810000"/>
            <a:ext cx="569387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Om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971800" y="4953000"/>
            <a:ext cx="839643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Iepure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562600" y="4876800"/>
            <a:ext cx="723275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Iarba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981200" y="3200400"/>
            <a:ext cx="992579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Cameră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48000" y="3581400"/>
            <a:ext cx="762000" cy="0"/>
          </a:xfrm>
          <a:prstGeom prst="straightConnector1">
            <a:avLst/>
          </a:prstGeom>
          <a:ln w="57150" cmpd="sng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966353" y="6579162"/>
            <a:ext cx="2278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Derek </a:t>
            </a:r>
            <a:r>
              <a:rPr lang="en-US" sz="1200" dirty="0" err="1">
                <a:latin typeface="Times New Roman"/>
                <a:cs typeface="Times New Roman"/>
              </a:rPr>
              <a:t>Hoiem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80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4648200" y="5529209"/>
            <a:ext cx="13386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imes New Roman"/>
                <a:cs typeface="Times New Roman"/>
              </a:rPr>
              <a:t>Este </a:t>
            </a:r>
            <a:r>
              <a:rPr lang="en-US" b="1" dirty="0" err="1">
                <a:latin typeface="Times New Roman"/>
                <a:cs typeface="Times New Roman"/>
              </a:rPr>
              <a:t>viu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752600" y="5405438"/>
            <a:ext cx="21249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imes New Roman"/>
                <a:cs typeface="Times New Roman"/>
              </a:rPr>
              <a:t>Este </a:t>
            </a:r>
            <a:r>
              <a:rPr lang="en-US" b="1" dirty="0" err="1">
                <a:latin typeface="Times New Roman"/>
                <a:cs typeface="Times New Roman"/>
              </a:rPr>
              <a:t>periculos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1752600" y="5929807"/>
            <a:ext cx="30738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Cât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b="1" dirty="0" err="1">
                <a:latin typeface="Times New Roman"/>
                <a:cs typeface="Times New Roman"/>
              </a:rPr>
              <a:t>repede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aleargă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5702107" y="5968391"/>
            <a:ext cx="1641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imes New Roman"/>
                <a:cs typeface="Times New Roman"/>
              </a:rPr>
              <a:t>Are </a:t>
            </a:r>
            <a:r>
              <a:rPr lang="en-US" b="1" dirty="0" err="1">
                <a:latin typeface="Times New Roman"/>
                <a:cs typeface="Times New Roman"/>
              </a:rPr>
              <a:t>coadă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25608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91440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971800" y="4343400"/>
            <a:ext cx="609600" cy="1143000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1676400"/>
            <a:ext cx="1981200" cy="2895600"/>
          </a:xfrm>
          <a:prstGeom prst="rect">
            <a:avLst/>
          </a:prstGeom>
          <a:noFill/>
          <a:ln w="76200" cmpd="sng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9334" y="6581001"/>
            <a:ext cx="22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Derek </a:t>
            </a:r>
            <a:r>
              <a:rPr lang="en-US" sz="1200" dirty="0" err="1">
                <a:latin typeface="Times New Roman"/>
                <a:cs typeface="Times New Roman"/>
              </a:rPr>
              <a:t>Hoiem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796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76199" y="0"/>
            <a:ext cx="90678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 err="1">
                <a:solidFill>
                  <a:srgbClr val="000000"/>
                </a:solidFill>
                <a:latin typeface="Times New Roman"/>
                <a:cs typeface="Times New Roman"/>
              </a:rPr>
              <a:t>Recunoaşterea</a:t>
            </a:r>
            <a:r>
              <a:rPr lang="en-US" sz="3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  <a:cs typeface="Times New Roman"/>
              </a:rPr>
              <a:t>vizuală</a:t>
            </a:r>
            <a:r>
              <a:rPr lang="en-US" sz="3600" dirty="0">
                <a:solidFill>
                  <a:srgbClr val="000000"/>
                </a:solidFill>
                <a:latin typeface="Times New Roman"/>
                <a:cs typeface="Times New Roman"/>
              </a:rPr>
              <a:t> a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  <a:cs typeface="Times New Roman"/>
              </a:rPr>
              <a:t>claselor</a:t>
            </a:r>
            <a:r>
              <a:rPr lang="en-US" sz="36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  <a:cs typeface="Times New Roman"/>
              </a:rPr>
              <a:t>obiecte</a:t>
            </a:r>
            <a:endParaRPr lang="en-US" sz="3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61962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4"/>
          <p:cNvSpPr txBox="1">
            <a:spLocks noChangeArrowheads="1"/>
          </p:cNvSpPr>
          <p:nvPr/>
        </p:nvSpPr>
        <p:spPr bwMode="auto">
          <a:xfrm>
            <a:off x="0" y="0"/>
            <a:ext cx="67260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0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Clasificare</a:t>
            </a:r>
            <a:r>
              <a:rPr lang="en-US" sz="30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cs typeface="Times New Roman"/>
              </a:rPr>
              <a:t>vreun</a:t>
            </a:r>
            <a:r>
              <a:rPr lang="en-US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cs typeface="Times New Roman"/>
              </a:rPr>
              <a:t>felinar</a:t>
            </a:r>
            <a:r>
              <a:rPr lang="en-US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sz="3000" dirty="0">
                <a:solidFill>
                  <a:srgbClr val="000000"/>
                </a:solidFill>
                <a:latin typeface="Times New Roman"/>
                <a:cs typeface="Times New Roman"/>
              </a:rPr>
              <a:t> imagine?</a:t>
            </a:r>
          </a:p>
        </p:txBody>
      </p:sp>
      <p:pic>
        <p:nvPicPr>
          <p:cNvPr id="28675" name="Picture 6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490368" y="7279036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Source: </a:t>
            </a:r>
            <a:r>
              <a:rPr lang="en-US" sz="1400" dirty="0" err="1">
                <a:solidFill>
                  <a:srgbClr val="000000"/>
                </a:solidFill>
              </a:rPr>
              <a:t>Fei-Fei</a:t>
            </a:r>
            <a:r>
              <a:rPr lang="en-US" sz="1400" dirty="0">
                <a:solidFill>
                  <a:srgbClr val="000000"/>
                </a:solidFill>
              </a:rPr>
              <a:t> Li, Rob Fergus, Antonio </a:t>
            </a:r>
            <a:r>
              <a:rPr lang="en-US" sz="1400" dirty="0" err="1">
                <a:solidFill>
                  <a:srgbClr val="000000"/>
                </a:solidFill>
              </a:rPr>
              <a:t>Torralba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91754" y="-18674"/>
            <a:ext cx="1570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Da/Nu</a:t>
            </a:r>
          </a:p>
        </p:txBody>
      </p:sp>
    </p:spTree>
    <p:extLst>
      <p:ext uri="{BB962C8B-B14F-4D97-AF65-F5344CB8AC3E}">
        <p14:creationId xmlns:p14="http://schemas.microsoft.com/office/powerpoint/2010/main" val="28239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6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Oval 3"/>
          <p:cNvSpPr>
            <a:spLocks noChangeArrowheads="1"/>
          </p:cNvSpPr>
          <p:nvPr/>
        </p:nvSpPr>
        <p:spPr bwMode="auto">
          <a:xfrm>
            <a:off x="5867400" y="4038600"/>
            <a:ext cx="1447800" cy="2206370"/>
          </a:xfrm>
          <a:prstGeom prst="ellipse">
            <a:avLst/>
          </a:prstGeom>
          <a:solidFill>
            <a:srgbClr val="FF99CC">
              <a:alpha val="34901"/>
            </a:srgbClr>
          </a:solidFill>
          <a:ln w="1016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490368" y="7279036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Source: </a:t>
            </a:r>
            <a:r>
              <a:rPr lang="en-US" sz="1400" dirty="0" err="1">
                <a:solidFill>
                  <a:srgbClr val="000000"/>
                </a:solidFill>
              </a:rPr>
              <a:t>Fei-Fei</a:t>
            </a:r>
            <a:r>
              <a:rPr lang="en-US" sz="1400" dirty="0">
                <a:solidFill>
                  <a:srgbClr val="000000"/>
                </a:solidFill>
              </a:rPr>
              <a:t> Li, Rob Fergus, Antonio </a:t>
            </a:r>
            <a:r>
              <a:rPr lang="en-US" sz="1400" dirty="0" err="1">
                <a:solidFill>
                  <a:srgbClr val="000000"/>
                </a:solidFill>
              </a:rPr>
              <a:t>Torralba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2774088" y="3538277"/>
            <a:ext cx="1447800" cy="1965764"/>
          </a:xfrm>
          <a:prstGeom prst="ellipse">
            <a:avLst/>
          </a:prstGeom>
          <a:solidFill>
            <a:srgbClr val="FF99CC">
              <a:alpha val="34901"/>
            </a:srgbClr>
          </a:solidFill>
          <a:ln w="1016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0"/>
            <a:ext cx="497319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0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Detectare</a:t>
            </a:r>
            <a:r>
              <a:rPr lang="en-US" sz="30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cs typeface="Times New Roman"/>
              </a:rPr>
              <a:t>unde</a:t>
            </a:r>
            <a:r>
              <a:rPr lang="en-US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cs typeface="Times New Roman"/>
              </a:rPr>
              <a:t>felinarul</a:t>
            </a:r>
            <a:r>
              <a:rPr lang="en-US" sz="3000" dirty="0">
                <a:solidFill>
                  <a:srgbClr val="000000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0670" y="-18674"/>
            <a:ext cx="21220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0000FF"/>
                </a:solidFill>
                <a:latin typeface="Times New Roman"/>
                <a:cs typeface="Times New Roman"/>
              </a:rPr>
              <a:t>Localizare</a:t>
            </a:r>
            <a:endParaRPr lang="en-US" sz="30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72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animBg="1"/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91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Distanță</a:t>
            </a:r>
            <a:r>
              <a:rPr lang="en-US" dirty="0">
                <a:latin typeface="Times New Roman"/>
                <a:cs typeface="Times New Roman"/>
              </a:rPr>
              <a:t> – 2D</a:t>
            </a:r>
          </a:p>
        </p:txBody>
      </p:sp>
      <p:sp>
        <p:nvSpPr>
          <p:cNvPr id="107530" name="Rectangle 12"/>
          <p:cNvSpPr>
            <a:spLocks noChangeArrowheads="1"/>
          </p:cNvSpPr>
          <p:nvPr/>
        </p:nvSpPr>
        <p:spPr bwMode="auto">
          <a:xfrm>
            <a:off x="381000" y="1668429"/>
            <a:ext cx="6248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7533" name="Rectangle 12"/>
          <p:cNvSpPr>
            <a:spLocks noChangeArrowheads="1"/>
          </p:cNvSpPr>
          <p:nvPr/>
        </p:nvSpPr>
        <p:spPr bwMode="auto">
          <a:xfrm>
            <a:off x="7493000" y="2993992"/>
            <a:ext cx="1423988" cy="83978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515" y="1330280"/>
            <a:ext cx="66923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Analog cu 1D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 sz="2800" dirty="0" err="1">
                <a:latin typeface="Times New Roman"/>
                <a:cs typeface="Times New Roman"/>
              </a:rPr>
              <a:t>Inițializare</a:t>
            </a:r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2. </a:t>
            </a:r>
            <a:r>
              <a:rPr lang="en-US" sz="2800" dirty="0" err="1">
                <a:latin typeface="Times New Roman"/>
                <a:cs typeface="Times New Roman"/>
              </a:rPr>
              <a:t>Trecere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înainte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vecin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stânga</a:t>
            </a:r>
            <a:r>
              <a:rPr lang="en-US" sz="2800" dirty="0">
                <a:latin typeface="Times New Roman"/>
                <a:cs typeface="Times New Roman"/>
              </a:rPr>
              <a:t>, sus)</a:t>
            </a:r>
          </a:p>
          <a:p>
            <a:pPr marL="342900" indent="-342900"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3. </a:t>
            </a:r>
            <a:r>
              <a:rPr lang="en-US" sz="2800" dirty="0" err="1">
                <a:latin typeface="Times New Roman"/>
                <a:cs typeface="Times New Roman"/>
              </a:rPr>
              <a:t>Trecere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înapoi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vecin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dreapta</a:t>
            </a:r>
            <a:r>
              <a:rPr lang="en-US" sz="2800" dirty="0">
                <a:latin typeface="Times New Roman"/>
                <a:cs typeface="Times New Roman"/>
              </a:rPr>
              <a:t>, </a:t>
            </a:r>
            <a:r>
              <a:rPr lang="en-US" sz="2800" dirty="0" err="1">
                <a:latin typeface="Times New Roman"/>
                <a:cs typeface="Times New Roman"/>
              </a:rPr>
              <a:t>jos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52933" y="2696920"/>
            <a:ext cx="3918437" cy="984885"/>
            <a:chOff x="5785237" y="4131932"/>
            <a:chExt cx="3344625" cy="984885"/>
          </a:xfrm>
        </p:grpSpPr>
        <p:sp>
          <p:nvSpPr>
            <p:cNvPr id="3" name="TextBox 2"/>
            <p:cNvSpPr txBox="1"/>
            <p:nvPr/>
          </p:nvSpPr>
          <p:spPr>
            <a:xfrm>
              <a:off x="5785237" y="4131932"/>
              <a:ext cx="32841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 </a:t>
              </a:r>
            </a:p>
            <a:p>
              <a:r>
                <a:rPr lang="en-US" dirty="0">
                  <a:latin typeface="Times New Roman"/>
                  <a:cs typeface="Times New Roman"/>
                </a:rPr>
                <a:t>       TD(</a:t>
              </a:r>
              <a:r>
                <a:rPr lang="en-US" dirty="0" err="1">
                  <a:latin typeface="Times New Roman"/>
                  <a:cs typeface="Times New Roman"/>
                </a:rPr>
                <a:t>i,j</a:t>
              </a:r>
              <a:r>
                <a:rPr lang="en-US" dirty="0">
                  <a:latin typeface="Times New Roman"/>
                  <a:cs typeface="Times New Roman"/>
                </a:rPr>
                <a:t>) = 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250318" y="4131932"/>
              <a:ext cx="187954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0,    </a:t>
              </a:r>
              <a:r>
                <a:rPr lang="en-US" dirty="0" err="1">
                  <a:latin typeface="Times New Roman"/>
                  <a:cs typeface="Times New Roman"/>
                </a:rPr>
                <a:t>dacă</a:t>
              </a:r>
              <a:r>
                <a:rPr lang="en-US" dirty="0">
                  <a:latin typeface="Times New Roman"/>
                  <a:cs typeface="Times New Roman"/>
                </a:rPr>
                <a:t> (</a:t>
              </a:r>
              <a:r>
                <a:rPr lang="en-US" dirty="0" err="1">
                  <a:latin typeface="Times New Roman"/>
                  <a:cs typeface="Times New Roman"/>
                </a:rPr>
                <a:t>i,j</a:t>
              </a:r>
              <a:r>
                <a:rPr lang="en-US" dirty="0">
                  <a:latin typeface="Times New Roman"/>
                  <a:cs typeface="Times New Roman"/>
                </a:rPr>
                <a:t>) </a:t>
              </a:r>
              <a:r>
                <a:rPr lang="en-US" dirty="0" err="1">
                  <a:latin typeface="Times New Roman"/>
                  <a:cs typeface="Times New Roman"/>
                </a:rPr>
                <a:t>este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în</a:t>
              </a:r>
              <a:r>
                <a:rPr lang="en-US" dirty="0">
                  <a:latin typeface="Times New Roman"/>
                  <a:cs typeface="Times New Roman"/>
                </a:rPr>
                <a:t> I </a:t>
              </a:r>
            </a:p>
            <a:p>
              <a:endParaRPr lang="en-US" dirty="0">
                <a:latin typeface="Times New Roman"/>
                <a:cs typeface="Times New Roman"/>
              </a:endParaRPr>
            </a:p>
            <a:p>
              <a:r>
                <a:rPr lang="en-US" sz="2200" dirty="0">
                  <a:latin typeface="Times New Roman"/>
                  <a:cs typeface="Times New Roman"/>
                </a:rPr>
                <a:t>∞</a:t>
              </a:r>
              <a:r>
                <a:rPr lang="en-US" dirty="0">
                  <a:latin typeface="Times New Roman"/>
                  <a:cs typeface="Times New Roman"/>
                </a:rPr>
                <a:t>, </a:t>
              </a:r>
              <a:r>
                <a:rPr lang="en-US" dirty="0" err="1">
                  <a:latin typeface="Times New Roman"/>
                  <a:cs typeface="Times New Roman"/>
                </a:rPr>
                <a:t>altfel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5" name="Left Brace 4"/>
            <p:cNvSpPr/>
            <p:nvPr/>
          </p:nvSpPr>
          <p:spPr>
            <a:xfrm>
              <a:off x="7068896" y="4131932"/>
              <a:ext cx="303156" cy="92333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77833" y="3955827"/>
            <a:ext cx="5787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</a:p>
          <a:p>
            <a:r>
              <a:rPr lang="en-US" dirty="0">
                <a:latin typeface="Times New Roman"/>
                <a:cs typeface="Times New Roman"/>
              </a:rPr>
              <a:t>  	  TD(</a:t>
            </a:r>
            <a:r>
              <a:rPr lang="en-US" dirty="0" err="1">
                <a:latin typeface="Times New Roman"/>
                <a:cs typeface="Times New Roman"/>
              </a:rPr>
              <a:t>i,j</a:t>
            </a:r>
            <a:r>
              <a:rPr lang="en-US" dirty="0">
                <a:latin typeface="Times New Roman"/>
                <a:cs typeface="Times New Roman"/>
              </a:rPr>
              <a:t>) = min(TD(</a:t>
            </a:r>
            <a:r>
              <a:rPr lang="en-US" dirty="0" err="1">
                <a:latin typeface="Times New Roman"/>
                <a:cs typeface="Times New Roman"/>
              </a:rPr>
              <a:t>i,j</a:t>
            </a:r>
            <a:r>
              <a:rPr lang="en-US" dirty="0">
                <a:latin typeface="Times New Roman"/>
                <a:cs typeface="Times New Roman"/>
              </a:rPr>
              <a:t>),TD(i,j-1)+1,TD(i-1,j)+1)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97558" y="1671691"/>
            <a:ext cx="18582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>
                <a:latin typeface="Times New Roman"/>
                <a:cs typeface="Times New Roman"/>
              </a:rPr>
              <a:t>Exemplu</a:t>
            </a:r>
            <a:endParaRPr lang="en-US" sz="2200" b="1" i="1" dirty="0">
              <a:latin typeface="Times New Roman"/>
              <a:cs typeface="Times New Roman"/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38570" t="78073" r="51994" b="7936"/>
          <a:stretch/>
        </p:blipFill>
        <p:spPr bwMode="auto">
          <a:xfrm>
            <a:off x="6674238" y="2554675"/>
            <a:ext cx="1270540" cy="1151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50453" t="78114" r="40463" b="6389"/>
          <a:stretch/>
        </p:blipFill>
        <p:spPr bwMode="auto">
          <a:xfrm>
            <a:off x="6674238" y="3792234"/>
            <a:ext cx="1223120" cy="127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62316" t="78114" r="28425" b="6389"/>
          <a:stretch/>
        </p:blipFill>
        <p:spPr bwMode="auto">
          <a:xfrm>
            <a:off x="7897358" y="3792235"/>
            <a:ext cx="1246642" cy="127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73847" t="76025" r="17084" b="6389"/>
          <a:stretch/>
        </p:blipFill>
        <p:spPr bwMode="auto">
          <a:xfrm>
            <a:off x="6674238" y="4879157"/>
            <a:ext cx="122099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1317345" y="5300598"/>
            <a:ext cx="549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</a:p>
          <a:p>
            <a:r>
              <a:rPr lang="en-US" dirty="0">
                <a:latin typeface="Times New Roman"/>
                <a:cs typeface="Times New Roman"/>
              </a:rPr>
              <a:t>  	  TD(</a:t>
            </a:r>
            <a:r>
              <a:rPr lang="en-US" dirty="0" err="1">
                <a:latin typeface="Times New Roman"/>
                <a:cs typeface="Times New Roman"/>
              </a:rPr>
              <a:t>i,j</a:t>
            </a:r>
            <a:r>
              <a:rPr lang="en-US" dirty="0">
                <a:latin typeface="Times New Roman"/>
                <a:cs typeface="Times New Roman"/>
              </a:rPr>
              <a:t>) = min(TD(</a:t>
            </a:r>
            <a:r>
              <a:rPr lang="en-US" dirty="0" err="1">
                <a:latin typeface="Times New Roman"/>
                <a:cs typeface="Times New Roman"/>
              </a:rPr>
              <a:t>i,j</a:t>
            </a:r>
            <a:r>
              <a:rPr lang="en-US" dirty="0">
                <a:latin typeface="Times New Roman"/>
                <a:cs typeface="Times New Roman"/>
              </a:rPr>
              <a:t>),TD(i,j+1)+1,TD(i+1,j)+1) </a:t>
            </a: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26327" t="78462" r="63540" b="6389"/>
          <a:stretch/>
        </p:blipFill>
        <p:spPr bwMode="auto">
          <a:xfrm>
            <a:off x="6629400" y="1388329"/>
            <a:ext cx="1364251" cy="124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6807979" y="6559477"/>
            <a:ext cx="23826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D. </a:t>
            </a:r>
            <a:r>
              <a:rPr lang="en-US" sz="1200" dirty="0" err="1"/>
              <a:t>Huttenlocher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375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6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Oval 7"/>
          <p:cNvSpPr>
            <a:spLocks noChangeArrowheads="1"/>
          </p:cNvSpPr>
          <p:nvPr/>
        </p:nvSpPr>
        <p:spPr bwMode="auto">
          <a:xfrm>
            <a:off x="2057400" y="1447800"/>
            <a:ext cx="4267200" cy="1600200"/>
          </a:xfrm>
          <a:prstGeom prst="ellipse">
            <a:avLst/>
          </a:prstGeom>
          <a:solidFill>
            <a:srgbClr val="FF99CC">
              <a:alpha val="34901"/>
            </a:srgbClr>
          </a:solidFill>
          <a:ln w="1016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075237" y="7090905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Source: </a:t>
            </a:r>
            <a:r>
              <a:rPr lang="en-US" sz="1400" dirty="0" err="1">
                <a:solidFill>
                  <a:srgbClr val="000000"/>
                </a:solidFill>
              </a:rPr>
              <a:t>Fei-Fei</a:t>
            </a:r>
            <a:r>
              <a:rPr lang="en-US" sz="1400" dirty="0">
                <a:solidFill>
                  <a:srgbClr val="000000"/>
                </a:solidFill>
              </a:rPr>
              <a:t> Li, Rob Fergus, Antonio </a:t>
            </a:r>
            <a:r>
              <a:rPr lang="en-US" sz="1400" dirty="0" err="1">
                <a:solidFill>
                  <a:srgbClr val="000000"/>
                </a:solidFill>
              </a:rPr>
              <a:t>Torralba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0"/>
            <a:ext cx="42578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0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Recunoaștere</a:t>
            </a:r>
            <a:r>
              <a:rPr lang="en-US" sz="3000" dirty="0">
                <a:solidFill>
                  <a:srgbClr val="000000"/>
                </a:solidFill>
                <a:latin typeface="Times New Roman"/>
                <a:cs typeface="Times New Roman"/>
              </a:rPr>
              <a:t>: care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cs typeface="Times New Roman"/>
              </a:rPr>
              <a:t>palat</a:t>
            </a:r>
            <a:r>
              <a:rPr lang="en-US" sz="3000" dirty="0">
                <a:solidFill>
                  <a:srgbClr val="000000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0670" y="-18674"/>
            <a:ext cx="21220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0000FF"/>
                </a:solidFill>
                <a:latin typeface="Times New Roman"/>
                <a:cs typeface="Times New Roman"/>
              </a:rPr>
              <a:t>Instanțiere</a:t>
            </a:r>
            <a:endParaRPr lang="en-US" sz="30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271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5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52400" y="0"/>
            <a:ext cx="59021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0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Clasificarea</a:t>
            </a:r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regiunilor</a:t>
            </a:r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 din imagine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066692" y="1357923"/>
            <a:ext cx="1023815" cy="307777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err="1">
                <a:solidFill>
                  <a:srgbClr val="FFFF00"/>
                </a:solidFill>
              </a:rPr>
              <a:t>munte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5509846" y="3626193"/>
            <a:ext cx="969108" cy="307777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err="1">
                <a:solidFill>
                  <a:srgbClr val="FFFF00"/>
                </a:solidFill>
              </a:rPr>
              <a:t>clădire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2110154" y="2667000"/>
            <a:ext cx="830384" cy="276999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 err="1">
                <a:solidFill>
                  <a:srgbClr val="FFFF00"/>
                </a:solidFill>
              </a:rPr>
              <a:t>copac</a:t>
            </a:r>
            <a:endParaRPr lang="en-US" sz="1200" b="1" dirty="0">
              <a:solidFill>
                <a:srgbClr val="FFFF00"/>
              </a:solidFill>
            </a:endParaRPr>
          </a:p>
        </p:txBody>
      </p:sp>
      <p:sp>
        <p:nvSpPr>
          <p:cNvPr id="31751" name="Text Box 8"/>
          <p:cNvSpPr txBox="1">
            <a:spLocks noChangeArrowheads="1"/>
          </p:cNvSpPr>
          <p:nvPr/>
        </p:nvSpPr>
        <p:spPr bwMode="auto">
          <a:xfrm>
            <a:off x="2813538" y="3641824"/>
            <a:ext cx="742462" cy="307777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err="1">
                <a:solidFill>
                  <a:srgbClr val="FFFF00"/>
                </a:solidFill>
              </a:rPr>
              <a:t>baner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31752" name="Text Box 9"/>
          <p:cNvSpPr txBox="1">
            <a:spLocks noChangeArrowheads="1"/>
          </p:cNvSpPr>
          <p:nvPr/>
        </p:nvSpPr>
        <p:spPr bwMode="auto">
          <a:xfrm>
            <a:off x="5490307" y="5760577"/>
            <a:ext cx="1066800" cy="307777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err="1">
                <a:solidFill>
                  <a:srgbClr val="FFFF00"/>
                </a:solidFill>
              </a:rPr>
              <a:t>vânzători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31753" name="Text Box 10"/>
          <p:cNvSpPr txBox="1">
            <a:spLocks noChangeArrowheads="1"/>
          </p:cNvSpPr>
          <p:nvPr/>
        </p:nvSpPr>
        <p:spPr bwMode="auto">
          <a:xfrm>
            <a:off x="2487245" y="6004024"/>
            <a:ext cx="906585" cy="307777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err="1">
                <a:solidFill>
                  <a:srgbClr val="FFFF00"/>
                </a:solidFill>
              </a:rPr>
              <a:t>oameni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31754" name="Text Box 13"/>
          <p:cNvSpPr txBox="1">
            <a:spLocks noChangeArrowheads="1"/>
          </p:cNvSpPr>
          <p:nvPr/>
        </p:nvSpPr>
        <p:spPr bwMode="auto">
          <a:xfrm>
            <a:off x="5939692" y="4603261"/>
            <a:ext cx="842108" cy="307777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err="1">
                <a:solidFill>
                  <a:srgbClr val="FFFF00"/>
                </a:solidFill>
              </a:rPr>
              <a:t>felinar</a:t>
            </a:r>
            <a:r>
              <a:rPr lang="en-US" sz="14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056125" y="7030982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Fei-Fei Li, Rob Fergus, Antonio Torralba.</a:t>
            </a:r>
          </a:p>
        </p:txBody>
      </p:sp>
    </p:spTree>
    <p:extLst>
      <p:ext uri="{BB962C8B-B14F-4D97-AF65-F5344CB8AC3E}">
        <p14:creationId xmlns:p14="http://schemas.microsoft.com/office/powerpoint/2010/main" val="5956653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152400" y="0"/>
            <a:ext cx="440137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0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Clasificarea</a:t>
            </a:r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întregii</a:t>
            </a:r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 scene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334000" y="990600"/>
            <a:ext cx="2057400" cy="83202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1400" b="1" dirty="0">
                <a:solidFill>
                  <a:srgbClr val="FFFF00"/>
                </a:solidFill>
              </a:rPr>
              <a:t> outdoor</a:t>
            </a:r>
          </a:p>
          <a:p>
            <a:pPr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1400" b="1" dirty="0">
                <a:solidFill>
                  <a:srgbClr val="FFFF00"/>
                </a:solidFill>
              </a:rPr>
              <a:t> </a:t>
            </a:r>
            <a:r>
              <a:rPr lang="en-US" sz="1400" b="1" dirty="0" err="1">
                <a:solidFill>
                  <a:srgbClr val="FFFF00"/>
                </a:solidFill>
              </a:rPr>
              <a:t>oraş</a:t>
            </a:r>
            <a:endParaRPr lang="en-US" sz="1400" b="1" dirty="0">
              <a:solidFill>
                <a:srgbClr val="FFFF00"/>
              </a:solidFill>
            </a:endParaRPr>
          </a:p>
          <a:p>
            <a:pPr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1400" b="1" dirty="0">
                <a:solidFill>
                  <a:srgbClr val="FFFF00"/>
                </a:solidFill>
              </a:rPr>
              <a:t> …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075237" y="6893954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Source: </a:t>
            </a:r>
            <a:r>
              <a:rPr lang="en-US" sz="1400" dirty="0" err="1">
                <a:solidFill>
                  <a:srgbClr val="000000"/>
                </a:solidFill>
              </a:rPr>
              <a:t>Fei-Fei</a:t>
            </a:r>
            <a:r>
              <a:rPr lang="en-US" sz="1400" dirty="0">
                <a:solidFill>
                  <a:srgbClr val="000000"/>
                </a:solidFill>
              </a:rPr>
              <a:t> Li, Rob Fergus, Antonio </a:t>
            </a:r>
            <a:r>
              <a:rPr lang="en-US" sz="1400" dirty="0" err="1">
                <a:solidFill>
                  <a:srgbClr val="000000"/>
                </a:solidFill>
              </a:rPr>
              <a:t>Torralba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856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latin typeface="Times New Roman"/>
                <a:cs typeface="Times New Roman"/>
              </a:rPr>
              <a:t>Recunoaşterea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claselor</a:t>
            </a:r>
            <a:r>
              <a:rPr lang="en-US" sz="4000" dirty="0">
                <a:latin typeface="Times New Roman"/>
                <a:cs typeface="Times New Roman"/>
              </a:rPr>
              <a:t> de </a:t>
            </a:r>
            <a:r>
              <a:rPr lang="en-US" sz="4000" dirty="0" err="1">
                <a:latin typeface="Times New Roman"/>
                <a:cs typeface="Times New Roman"/>
              </a:rPr>
              <a:t>obiecte</a:t>
            </a: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 dirty="0">
                <a:latin typeface="Times New Roman"/>
                <a:cs typeface="Times New Roman"/>
              </a:rPr>
              <a:t>la </a:t>
            </a:r>
            <a:r>
              <a:rPr lang="en-US" sz="4000" dirty="0" err="1">
                <a:latin typeface="Times New Roman"/>
                <a:cs typeface="Times New Roman"/>
              </a:rPr>
              <a:t>nivel</a:t>
            </a:r>
            <a:r>
              <a:rPr lang="en-US" sz="4000" dirty="0">
                <a:latin typeface="Times New Roman"/>
                <a:cs typeface="Times New Roman"/>
              </a:rPr>
              <a:t> de </a:t>
            </a:r>
            <a:r>
              <a:rPr lang="en-US" sz="4000" dirty="0" err="1">
                <a:latin typeface="Times New Roman"/>
                <a:cs typeface="Times New Roman"/>
              </a:rPr>
              <a:t>instanță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90800"/>
            <a:ext cx="30511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3796" name="TextBox 8"/>
          <p:cNvSpPr txBox="1">
            <a:spLocks noChangeArrowheads="1"/>
          </p:cNvSpPr>
          <p:nvPr/>
        </p:nvSpPr>
        <p:spPr bwMode="auto">
          <a:xfrm>
            <a:off x="5334000" y="2743200"/>
            <a:ext cx="32238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err="1">
                <a:solidFill>
                  <a:srgbClr val="FF0000"/>
                </a:solidFill>
                <a:latin typeface="Times New Roman"/>
                <a:cs typeface="Times New Roman"/>
              </a:rPr>
              <a:t>maşina</a:t>
            </a:r>
            <a:r>
              <a:rPr lang="en-US" sz="2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/>
                <a:cs typeface="Times New Roman"/>
              </a:rPr>
              <a:t>lui</a:t>
            </a:r>
            <a:r>
              <a:rPr lang="en-US" sz="2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/>
                <a:cs typeface="Times New Roman"/>
              </a:rPr>
              <a:t>Mihai</a:t>
            </a:r>
            <a:endParaRPr lang="en-US" sz="28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33797" name="Straight Arrow Connector 10"/>
          <p:cNvCxnSpPr>
            <a:cxnSpLocks noChangeShapeType="1"/>
          </p:cNvCxnSpPr>
          <p:nvPr/>
        </p:nvCxnSpPr>
        <p:spPr bwMode="auto">
          <a:xfrm flipH="1">
            <a:off x="3889836" y="3152593"/>
            <a:ext cx="1444164" cy="678893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2815246" y="3667665"/>
            <a:ext cx="1074590" cy="50619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65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/>
      <p:bldP spid="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latin typeface="Times New Roman"/>
                <a:cs typeface="Times New Roman"/>
              </a:rPr>
              <a:t>Recunoaşterea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claselor</a:t>
            </a:r>
            <a:r>
              <a:rPr lang="en-US" sz="4000" dirty="0">
                <a:latin typeface="Times New Roman"/>
                <a:cs typeface="Times New Roman"/>
              </a:rPr>
              <a:t> de </a:t>
            </a:r>
            <a:r>
              <a:rPr lang="en-US" sz="4000" dirty="0" err="1">
                <a:latin typeface="Times New Roman"/>
                <a:cs typeface="Times New Roman"/>
              </a:rPr>
              <a:t>obiecte</a:t>
            </a: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 dirty="0">
                <a:latin typeface="Times New Roman"/>
                <a:cs typeface="Times New Roman"/>
              </a:rPr>
              <a:t>la </a:t>
            </a:r>
            <a:r>
              <a:rPr lang="en-US" sz="4000" dirty="0" err="1">
                <a:latin typeface="Times New Roman"/>
                <a:cs typeface="Times New Roman"/>
              </a:rPr>
              <a:t>nivel</a:t>
            </a:r>
            <a:r>
              <a:rPr lang="en-US" sz="4000" dirty="0">
                <a:latin typeface="Times New Roman"/>
                <a:cs typeface="Times New Roman"/>
              </a:rPr>
              <a:t> generic</a:t>
            </a:r>
          </a:p>
        </p:txBody>
      </p:sp>
      <p:grpSp>
        <p:nvGrpSpPr>
          <p:cNvPr id="34819" name="Group 4"/>
          <p:cNvGrpSpPr>
            <a:grpSpLocks/>
          </p:cNvGrpSpPr>
          <p:nvPr/>
        </p:nvGrpSpPr>
        <p:grpSpPr bwMode="auto">
          <a:xfrm>
            <a:off x="1219200" y="1828800"/>
            <a:ext cx="6794500" cy="3292475"/>
            <a:chOff x="872" y="1039"/>
            <a:chExt cx="3680" cy="1663"/>
          </a:xfrm>
        </p:grpSpPr>
        <p:pic>
          <p:nvPicPr>
            <p:cNvPr id="348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" y="1039"/>
              <a:ext cx="1048" cy="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1920"/>
              <a:ext cx="1036" cy="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968"/>
              <a:ext cx="1047" cy="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3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" y="1042"/>
              <a:ext cx="1036" cy="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4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" y="1044"/>
              <a:ext cx="1065" cy="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866777" y="5784705"/>
            <a:ext cx="71469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Times New Roman"/>
                <a:cs typeface="Times New Roman"/>
              </a:rPr>
              <a:t>Vrem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recuno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ştem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toate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instanțierile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unei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clase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obiecte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20585" y="2548716"/>
            <a:ext cx="719353" cy="3552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35665" y="2505743"/>
            <a:ext cx="719353" cy="3552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18609" y="2425705"/>
            <a:ext cx="392275" cy="3006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80331" y="2492561"/>
            <a:ext cx="392275" cy="3006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81938" y="4271655"/>
            <a:ext cx="597312" cy="43853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18609" y="4384897"/>
            <a:ext cx="597312" cy="43853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56771" y="4247139"/>
            <a:ext cx="278721" cy="27611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41357" y="4246842"/>
            <a:ext cx="142774" cy="27611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14590" y="4133600"/>
            <a:ext cx="432724" cy="27611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78622" y="4448346"/>
            <a:ext cx="432724" cy="62780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78621" y="4330617"/>
            <a:ext cx="432724" cy="37957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71739" y="4246842"/>
            <a:ext cx="432724" cy="19448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499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endParaRPr lang="de-CH" dirty="0">
              <a:latin typeface="Times New Roman"/>
              <a:cs typeface="Times New Roman"/>
            </a:endParaRP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3489" y="1257548"/>
            <a:ext cx="9077570" cy="4525963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Descrierea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problemei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“</a:t>
            </a:r>
            <a:r>
              <a:rPr lang="en-US" dirty="0" err="1">
                <a:latin typeface="Times New Roman"/>
                <a:cs typeface="Times New Roman"/>
              </a:rPr>
              <a:t>Fiind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dat</a:t>
            </a:r>
            <a:r>
              <a:rPr lang="en-US" dirty="0">
                <a:latin typeface="Times New Roman"/>
                <a:cs typeface="Times New Roman"/>
              </a:rPr>
              <a:t> un </a:t>
            </a:r>
            <a:r>
              <a:rPr lang="en-US" dirty="0" err="1">
                <a:latin typeface="Times New Roman"/>
                <a:cs typeface="Times New Roman"/>
              </a:rPr>
              <a:t>număr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mic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antrenare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recunoaşteți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instanțieri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clasei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asignând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eticheta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corespunzătoare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.”</a:t>
            </a:r>
          </a:p>
          <a:p>
            <a:pPr lvl="1">
              <a:buFont typeface="Wingdings" pitchFamily="2" charset="2"/>
              <a:buNone/>
            </a:pP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clasă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puteți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asocia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repede</a:t>
            </a:r>
            <a:r>
              <a:rPr lang="en-US" dirty="0">
                <a:latin typeface="Times New Roman"/>
                <a:cs typeface="Times New Roman"/>
              </a:rPr>
              <a:t> o imagine?</a:t>
            </a:r>
          </a:p>
        </p:txBody>
      </p:sp>
      <p:pic>
        <p:nvPicPr>
          <p:cNvPr id="35847" name="Picture 5" descr="dog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5706113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8" name="Group 6"/>
          <p:cNvGrpSpPr>
            <a:grpSpLocks/>
          </p:cNvGrpSpPr>
          <p:nvPr/>
        </p:nvGrpSpPr>
        <p:grpSpPr bwMode="auto">
          <a:xfrm>
            <a:off x="1147030" y="5219973"/>
            <a:ext cx="6648451" cy="409575"/>
            <a:chOff x="869" y="3521"/>
            <a:chExt cx="4188" cy="258"/>
          </a:xfrm>
        </p:grpSpPr>
        <p:sp>
          <p:nvSpPr>
            <p:cNvPr id="35849" name="Text Box 7"/>
            <p:cNvSpPr txBox="1">
              <a:spLocks noChangeArrowheads="1"/>
            </p:cNvSpPr>
            <p:nvPr/>
          </p:nvSpPr>
          <p:spPr bwMode="auto">
            <a:xfrm>
              <a:off x="1669" y="3566"/>
              <a:ext cx="6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labrador</a:t>
              </a:r>
              <a:endParaRPr lang="de-CH" sz="16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5850" name="Text Box 8"/>
            <p:cNvSpPr txBox="1">
              <a:spLocks noChangeArrowheads="1"/>
            </p:cNvSpPr>
            <p:nvPr/>
          </p:nvSpPr>
          <p:spPr bwMode="auto">
            <a:xfrm>
              <a:off x="3606" y="3566"/>
              <a:ext cx="50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animal</a:t>
              </a:r>
              <a:endParaRPr lang="de-CH" sz="16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5851" name="Text Box 9"/>
            <p:cNvSpPr txBox="1">
              <a:spLocks noChangeArrowheads="1"/>
            </p:cNvSpPr>
            <p:nvPr/>
          </p:nvSpPr>
          <p:spPr bwMode="auto">
            <a:xfrm>
              <a:off x="2707" y="3566"/>
              <a:ext cx="40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câine</a:t>
              </a:r>
              <a:endParaRPr lang="de-CH" sz="16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5852" name="Text Box 10"/>
            <p:cNvSpPr txBox="1">
              <a:spLocks noChangeArrowheads="1"/>
            </p:cNvSpPr>
            <p:nvPr/>
          </p:nvSpPr>
          <p:spPr bwMode="auto">
            <a:xfrm>
              <a:off x="4425" y="3566"/>
              <a:ext cx="42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ființă</a:t>
              </a:r>
              <a:endParaRPr lang="de-CH" sz="16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5853" name="Text Box 11"/>
            <p:cNvSpPr txBox="1">
              <a:spLocks noChangeArrowheads="1"/>
            </p:cNvSpPr>
            <p:nvPr/>
          </p:nvSpPr>
          <p:spPr bwMode="auto">
            <a:xfrm>
              <a:off x="869" y="3566"/>
              <a:ext cx="49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“Max”</a:t>
              </a:r>
              <a:endParaRPr lang="de-CH" sz="16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5854" name="Line 12"/>
            <p:cNvSpPr>
              <a:spLocks noChangeShapeType="1"/>
            </p:cNvSpPr>
            <p:nvPr/>
          </p:nvSpPr>
          <p:spPr bwMode="auto">
            <a:xfrm>
              <a:off x="884" y="3521"/>
              <a:ext cx="4173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4" name="Straight Arrow Connector 3"/>
          <p:cNvCxnSpPr/>
          <p:nvPr/>
        </p:nvCxnSpPr>
        <p:spPr>
          <a:xfrm flipV="1">
            <a:off x="1147030" y="5627961"/>
            <a:ext cx="6560893" cy="39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K. </a:t>
            </a:r>
            <a:r>
              <a:rPr lang="en-US" sz="1200" dirty="0" err="1">
                <a:latin typeface="Times New Roman"/>
                <a:cs typeface="Times New Roman"/>
              </a:rPr>
              <a:t>Grauman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32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Organizarea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ierarhică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claselor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dirty="0" err="1">
                <a:latin typeface="Times New Roman"/>
                <a:cs typeface="Times New Roman"/>
              </a:rPr>
              <a:t>Rosch</a:t>
            </a:r>
            <a:r>
              <a:rPr lang="en-US" dirty="0">
                <a:latin typeface="Times New Roman"/>
                <a:cs typeface="Times New Roman"/>
              </a:rPr>
              <a:t>, 1976)</a:t>
            </a:r>
          </a:p>
        </p:txBody>
      </p:sp>
      <p:sp>
        <p:nvSpPr>
          <p:cNvPr id="27650" name="Text Box 16"/>
          <p:cNvSpPr txBox="1">
            <a:spLocks noChangeArrowheads="1"/>
          </p:cNvSpPr>
          <p:nvPr/>
        </p:nvSpPr>
        <p:spPr bwMode="auto">
          <a:xfrm>
            <a:off x="304800" y="1421909"/>
            <a:ext cx="606734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 err="1">
                <a:latin typeface="Times New Roman"/>
                <a:cs typeface="Times New Roman"/>
              </a:rPr>
              <a:t>Nivelul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cs typeface="Times New Roman"/>
              </a:rPr>
              <a:t>bază</a:t>
            </a:r>
            <a:r>
              <a:rPr lang="en-US" sz="1800" dirty="0">
                <a:latin typeface="Times New Roman"/>
                <a:cs typeface="Times New Roman"/>
              </a:rPr>
              <a:t>: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clasele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cs typeface="Times New Roman"/>
              </a:rPr>
              <a:t>obiecte</a:t>
            </a:r>
            <a:r>
              <a:rPr lang="en-US" sz="1800" dirty="0">
                <a:latin typeface="Times New Roman"/>
                <a:cs typeface="Times New Roman"/>
              </a:rPr>
              <a:t> la </a:t>
            </a:r>
            <a:r>
              <a:rPr lang="en-US" sz="1800" dirty="0" err="1">
                <a:latin typeface="Times New Roman"/>
                <a:cs typeface="Times New Roman"/>
              </a:rPr>
              <a:t>nivel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cs typeface="Times New Roman"/>
              </a:rPr>
              <a:t>bază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sunt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clasele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cs typeface="Times New Roman"/>
              </a:rPr>
              <a:t>nivel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cel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mai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înalt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pentru</a:t>
            </a:r>
            <a:r>
              <a:rPr lang="en-US" sz="1800" dirty="0">
                <a:latin typeface="Times New Roman"/>
                <a:cs typeface="Times New Roman"/>
              </a:rPr>
              <a:t> care </a:t>
            </a:r>
            <a:r>
              <a:rPr lang="en-US" sz="1800" dirty="0" err="1">
                <a:latin typeface="Times New Roman"/>
                <a:cs typeface="Times New Roman"/>
              </a:rPr>
              <a:t>membrii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lor</a:t>
            </a:r>
            <a:r>
              <a:rPr lang="en-US" sz="1800" dirty="0">
                <a:latin typeface="Times New Roman"/>
                <a:cs typeface="Times New Roman"/>
              </a:rPr>
              <a:t> au </a:t>
            </a:r>
            <a:r>
              <a:rPr lang="en-US" sz="1800" dirty="0" err="1">
                <a:latin typeface="Times New Roman"/>
                <a:cs typeface="Times New Roman"/>
              </a:rPr>
              <a:t>forme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percepute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similare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nivelul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cel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mai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înalt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pentru</a:t>
            </a:r>
            <a:r>
              <a:rPr lang="en-US" sz="1800" dirty="0">
                <a:latin typeface="Times New Roman"/>
                <a:cs typeface="Times New Roman"/>
              </a:rPr>
              <a:t> care </a:t>
            </a:r>
            <a:r>
              <a:rPr lang="en-US" sz="1800" dirty="0" err="1">
                <a:latin typeface="Times New Roman"/>
                <a:cs typeface="Times New Roman"/>
              </a:rPr>
              <a:t>reprezentăm</a:t>
            </a:r>
            <a:r>
              <a:rPr lang="en-US" sz="1800" dirty="0">
                <a:latin typeface="Times New Roman"/>
                <a:cs typeface="Times New Roman"/>
              </a:rPr>
              <a:t> mental cu o </a:t>
            </a:r>
            <a:r>
              <a:rPr lang="en-US" sz="1800" dirty="0" err="1">
                <a:latin typeface="Times New Roman"/>
                <a:cs typeface="Times New Roman"/>
              </a:rPr>
              <a:t>singură</a:t>
            </a:r>
            <a:r>
              <a:rPr lang="en-US" sz="1800" dirty="0">
                <a:latin typeface="Times New Roman"/>
                <a:cs typeface="Times New Roman"/>
              </a:rPr>
              <a:t> imagine </a:t>
            </a:r>
            <a:r>
              <a:rPr lang="en-US" sz="1800" dirty="0" err="1">
                <a:latin typeface="Times New Roman"/>
                <a:cs typeface="Times New Roman"/>
              </a:rPr>
              <a:t>întreaga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clasă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cs typeface="Times New Roman"/>
              </a:rPr>
              <a:t>obiecte</a:t>
            </a:r>
            <a:endParaRPr lang="en-US" sz="1800" dirty="0">
              <a:latin typeface="Times New Roman"/>
              <a:cs typeface="Times New Roman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există</a:t>
            </a:r>
            <a:r>
              <a:rPr lang="en-US" sz="1800" dirty="0">
                <a:latin typeface="Times New Roman"/>
                <a:cs typeface="Times New Roman"/>
              </a:rPr>
              <a:t> un </a:t>
            </a:r>
            <a:r>
              <a:rPr lang="en-US" sz="1800" dirty="0" err="1">
                <a:latin typeface="Times New Roman"/>
                <a:cs typeface="Times New Roman"/>
              </a:rPr>
              <a:t>număr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seminificativ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cs typeface="Times New Roman"/>
              </a:rPr>
              <a:t>atribute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comune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între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perechi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cs typeface="Times New Roman"/>
              </a:rPr>
              <a:t>membri</a:t>
            </a:r>
            <a:endParaRPr lang="en-US" sz="1800" dirty="0">
              <a:latin typeface="Times New Roman"/>
              <a:cs typeface="Times New Roman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primul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nivel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numit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si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înțeles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cs typeface="Times New Roman"/>
              </a:rPr>
              <a:t>copii</a:t>
            </a:r>
            <a:endParaRPr lang="en-US" sz="1800" dirty="0">
              <a:latin typeface="Times New Roman"/>
              <a:cs typeface="Times New Roman"/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77852" y="4469419"/>
            <a:ext cx="3400428" cy="2243138"/>
            <a:chOff x="364" y="2448"/>
            <a:chExt cx="2142" cy="1413"/>
          </a:xfrm>
        </p:grpSpPr>
        <p:sp>
          <p:nvSpPr>
            <p:cNvPr id="27703" name="Line 4"/>
            <p:cNvSpPr>
              <a:spLocks noChangeShapeType="1"/>
            </p:cNvSpPr>
            <p:nvPr/>
          </p:nvSpPr>
          <p:spPr bwMode="auto">
            <a:xfrm flipV="1">
              <a:off x="1064" y="2484"/>
              <a:ext cx="0" cy="11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4" name="Line 5"/>
            <p:cNvSpPr>
              <a:spLocks noChangeShapeType="1"/>
            </p:cNvSpPr>
            <p:nvPr/>
          </p:nvSpPr>
          <p:spPr bwMode="auto">
            <a:xfrm>
              <a:off x="1064" y="3623"/>
              <a:ext cx="13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5" name="Oval 6"/>
            <p:cNvSpPr>
              <a:spLocks noChangeArrowheads="1"/>
            </p:cNvSpPr>
            <p:nvPr/>
          </p:nvSpPr>
          <p:spPr bwMode="auto">
            <a:xfrm>
              <a:off x="1580" y="2784"/>
              <a:ext cx="134" cy="1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/>
            </a:p>
          </p:txBody>
        </p:sp>
        <p:sp>
          <p:nvSpPr>
            <p:cNvPr id="27706" name="Text Box 7"/>
            <p:cNvSpPr txBox="1">
              <a:spLocks noChangeArrowheads="1"/>
            </p:cNvSpPr>
            <p:nvPr/>
          </p:nvSpPr>
          <p:spPr bwMode="auto">
            <a:xfrm>
              <a:off x="960" y="3648"/>
              <a:ext cx="15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inferior    </a:t>
              </a:r>
              <a:r>
                <a:rPr lang="en-US" sz="1600" dirty="0" err="1"/>
                <a:t>bază</a:t>
              </a:r>
              <a:r>
                <a:rPr lang="en-US" sz="1600" dirty="0"/>
                <a:t>   superior</a:t>
              </a:r>
              <a:endParaRPr lang="en-US" sz="3200" dirty="0"/>
            </a:p>
          </p:txBody>
        </p:sp>
        <p:sp>
          <p:nvSpPr>
            <p:cNvPr id="27707" name="Text Box 8"/>
            <p:cNvSpPr txBox="1">
              <a:spLocks noChangeArrowheads="1"/>
            </p:cNvSpPr>
            <p:nvPr/>
          </p:nvSpPr>
          <p:spPr bwMode="auto">
            <a:xfrm>
              <a:off x="364" y="2448"/>
              <a:ext cx="73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 err="1"/>
                <a:t>similaritate</a:t>
              </a:r>
              <a:endParaRPr lang="en-US" sz="3200" dirty="0"/>
            </a:p>
          </p:txBody>
        </p:sp>
        <p:sp>
          <p:nvSpPr>
            <p:cNvPr id="27708" name="Line 9"/>
            <p:cNvSpPr>
              <a:spLocks noChangeShapeType="1"/>
            </p:cNvSpPr>
            <p:nvPr/>
          </p:nvSpPr>
          <p:spPr bwMode="auto">
            <a:xfrm>
              <a:off x="1198" y="2752"/>
              <a:ext cx="382" cy="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9" name="Oval 10"/>
            <p:cNvSpPr>
              <a:spLocks noChangeArrowheads="1"/>
            </p:cNvSpPr>
            <p:nvPr/>
          </p:nvSpPr>
          <p:spPr bwMode="auto">
            <a:xfrm>
              <a:off x="1131" y="2685"/>
              <a:ext cx="134" cy="1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/>
            </a:p>
          </p:txBody>
        </p:sp>
        <p:sp>
          <p:nvSpPr>
            <p:cNvPr id="27710" name="Oval 11"/>
            <p:cNvSpPr>
              <a:spLocks noChangeArrowheads="1"/>
            </p:cNvSpPr>
            <p:nvPr/>
          </p:nvSpPr>
          <p:spPr bwMode="auto">
            <a:xfrm>
              <a:off x="2166" y="3385"/>
              <a:ext cx="134" cy="1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/>
            </a:p>
          </p:txBody>
        </p:sp>
        <p:sp>
          <p:nvSpPr>
            <p:cNvPr id="27711" name="Line 12"/>
            <p:cNvSpPr>
              <a:spLocks noChangeShapeType="1"/>
            </p:cNvSpPr>
            <p:nvPr/>
          </p:nvSpPr>
          <p:spPr bwMode="auto">
            <a:xfrm>
              <a:off x="1694" y="2898"/>
              <a:ext cx="489" cy="5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652" name="Group 14"/>
          <p:cNvGrpSpPr>
            <a:grpSpLocks/>
          </p:cNvGrpSpPr>
          <p:nvPr/>
        </p:nvGrpSpPr>
        <p:grpSpPr bwMode="auto">
          <a:xfrm>
            <a:off x="5125765" y="2312988"/>
            <a:ext cx="4054747" cy="4354544"/>
            <a:chOff x="5125880" y="2312988"/>
            <a:chExt cx="4054633" cy="4354763"/>
          </a:xfrm>
        </p:grpSpPr>
        <p:sp>
          <p:nvSpPr>
            <p:cNvPr id="27653" name="Text Box 4"/>
            <p:cNvSpPr txBox="1">
              <a:spLocks noChangeArrowheads="1"/>
            </p:cNvSpPr>
            <p:nvPr/>
          </p:nvSpPr>
          <p:spPr bwMode="auto">
            <a:xfrm>
              <a:off x="5125880" y="4711700"/>
              <a:ext cx="1646559" cy="369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1" dirty="0" err="1">
                  <a:solidFill>
                    <a:srgbClr val="000099"/>
                  </a:solidFill>
                  <a:latin typeface="Trebuchet MS" charset="0"/>
                </a:rPr>
                <a:t>Nivel</a:t>
              </a:r>
              <a:r>
                <a:rPr lang="en-US" sz="1800" b="1" dirty="0">
                  <a:solidFill>
                    <a:srgbClr val="000099"/>
                  </a:solidFill>
                  <a:latin typeface="Trebuchet MS" charset="0"/>
                </a:rPr>
                <a:t> de </a:t>
              </a:r>
              <a:r>
                <a:rPr lang="en-US" sz="1800" b="1" dirty="0" err="1">
                  <a:solidFill>
                    <a:srgbClr val="000099"/>
                  </a:solidFill>
                  <a:latin typeface="Trebuchet MS" charset="0"/>
                </a:rPr>
                <a:t>bază</a:t>
              </a:r>
              <a:endParaRPr lang="en-US" sz="1800" b="1" dirty="0">
                <a:solidFill>
                  <a:srgbClr val="000099"/>
                </a:solidFill>
                <a:latin typeface="Trebuchet MS" charset="0"/>
              </a:endParaRPr>
            </a:p>
          </p:txBody>
        </p:sp>
        <p:sp>
          <p:nvSpPr>
            <p:cNvPr id="27654" name="Text Box 5"/>
            <p:cNvSpPr txBox="1">
              <a:spLocks noChangeArrowheads="1"/>
            </p:cNvSpPr>
            <p:nvPr/>
          </p:nvSpPr>
          <p:spPr bwMode="auto">
            <a:xfrm>
              <a:off x="5192896" y="6021388"/>
              <a:ext cx="1260120" cy="646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1" dirty="0" err="1">
                  <a:solidFill>
                    <a:srgbClr val="000099"/>
                  </a:solidFill>
                  <a:latin typeface="Trebuchet MS" charset="0"/>
                </a:rPr>
                <a:t>Nivele</a:t>
              </a:r>
              <a:r>
                <a:rPr lang="en-US" sz="1800" b="1" dirty="0">
                  <a:solidFill>
                    <a:srgbClr val="000099"/>
                  </a:solidFill>
                  <a:latin typeface="Trebuchet MS" charset="0"/>
                </a:rPr>
                <a:t> </a:t>
              </a:r>
            </a:p>
            <a:p>
              <a:pPr algn="ctr"/>
              <a:r>
                <a:rPr lang="en-US" sz="1800" b="1" dirty="0" err="1">
                  <a:solidFill>
                    <a:srgbClr val="000099"/>
                  </a:solidFill>
                  <a:latin typeface="Trebuchet MS" charset="0"/>
                </a:rPr>
                <a:t>inferioare</a:t>
              </a:r>
              <a:endParaRPr lang="en-US" sz="1800" b="1" dirty="0">
                <a:solidFill>
                  <a:srgbClr val="000099"/>
                </a:solidFill>
                <a:latin typeface="Trebuchet MS" charset="0"/>
              </a:endParaRPr>
            </a:p>
          </p:txBody>
        </p:sp>
        <p:sp>
          <p:nvSpPr>
            <p:cNvPr id="27655" name="Text Box 6"/>
            <p:cNvSpPr txBox="1">
              <a:spLocks noChangeArrowheads="1"/>
            </p:cNvSpPr>
            <p:nvPr/>
          </p:nvSpPr>
          <p:spPr bwMode="auto">
            <a:xfrm>
              <a:off x="5884039" y="3360738"/>
              <a:ext cx="1339917" cy="6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1" dirty="0" err="1">
                  <a:solidFill>
                    <a:srgbClr val="000099"/>
                  </a:solidFill>
                  <a:latin typeface="Trebuchet MS" charset="0"/>
                </a:rPr>
                <a:t>Nivele</a:t>
              </a:r>
              <a:r>
                <a:rPr lang="en-US" sz="1800" b="1" dirty="0">
                  <a:solidFill>
                    <a:srgbClr val="000099"/>
                  </a:solidFill>
                  <a:latin typeface="Trebuchet MS" charset="0"/>
                </a:rPr>
                <a:t> </a:t>
              </a:r>
            </a:p>
            <a:p>
              <a:pPr algn="ctr"/>
              <a:r>
                <a:rPr lang="en-US" sz="1800" b="1" dirty="0" err="1">
                  <a:solidFill>
                    <a:srgbClr val="000099"/>
                  </a:solidFill>
                  <a:latin typeface="Trebuchet MS" charset="0"/>
                </a:rPr>
                <a:t>superioare</a:t>
              </a:r>
              <a:endParaRPr lang="en-US" sz="1800" b="1" dirty="0">
                <a:solidFill>
                  <a:srgbClr val="000099"/>
                </a:solidFill>
                <a:latin typeface="Trebuchet MS" charset="0"/>
              </a:endParaRPr>
            </a:p>
          </p:txBody>
        </p:sp>
        <p:grpSp>
          <p:nvGrpSpPr>
            <p:cNvPr id="27656" name="Group 7"/>
            <p:cNvGrpSpPr>
              <a:grpSpLocks/>
            </p:cNvGrpSpPr>
            <p:nvPr/>
          </p:nvGrpSpPr>
          <p:grpSpPr bwMode="auto">
            <a:xfrm>
              <a:off x="7019925" y="6070600"/>
              <a:ext cx="900113" cy="466725"/>
              <a:chOff x="4422" y="3824"/>
              <a:chExt cx="567" cy="294"/>
            </a:xfrm>
          </p:grpSpPr>
          <p:sp>
            <p:nvSpPr>
              <p:cNvPr id="27701" name="Text Box 8"/>
              <p:cNvSpPr txBox="1">
                <a:spLocks noChangeArrowheads="1"/>
              </p:cNvSpPr>
              <p:nvPr/>
            </p:nvSpPr>
            <p:spPr bwMode="auto">
              <a:xfrm>
                <a:off x="4443" y="3855"/>
                <a:ext cx="52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rgbClr val="000000"/>
                    </a:solidFill>
                    <a:latin typeface="Trebuchet MS" charset="0"/>
                  </a:rPr>
                  <a:t>“Max”</a:t>
                </a:r>
              </a:p>
            </p:txBody>
          </p:sp>
          <p:sp>
            <p:nvSpPr>
              <p:cNvPr id="27702" name="Oval 9"/>
              <p:cNvSpPr>
                <a:spLocks noChangeArrowheads="1"/>
              </p:cNvSpPr>
              <p:nvPr/>
            </p:nvSpPr>
            <p:spPr bwMode="auto">
              <a:xfrm>
                <a:off x="4422" y="3824"/>
                <a:ext cx="567" cy="294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de-CH" sz="20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7700" name="Oval 12"/>
            <p:cNvSpPr>
              <a:spLocks noChangeArrowheads="1"/>
            </p:cNvSpPr>
            <p:nvPr/>
          </p:nvSpPr>
          <p:spPr bwMode="auto">
            <a:xfrm>
              <a:off x="7019925" y="4691063"/>
              <a:ext cx="612775" cy="46672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endParaRPr lang="de-CH" sz="2000">
                <a:solidFill>
                  <a:srgbClr val="FFFFFF"/>
                </a:solidFill>
              </a:endParaRPr>
            </a:p>
          </p:txBody>
        </p:sp>
        <p:grpSp>
          <p:nvGrpSpPr>
            <p:cNvPr id="27658" name="Group 13"/>
            <p:cNvGrpSpPr>
              <a:grpSpLocks/>
            </p:cNvGrpSpPr>
            <p:nvPr/>
          </p:nvGrpSpPr>
          <p:grpSpPr bwMode="auto">
            <a:xfrm>
              <a:off x="7986709" y="2997200"/>
              <a:ext cx="914399" cy="466725"/>
              <a:chOff x="4496" y="2546"/>
              <a:chExt cx="576" cy="294"/>
            </a:xfrm>
          </p:grpSpPr>
          <p:sp>
            <p:nvSpPr>
              <p:cNvPr id="27697" name="Text Box 14"/>
              <p:cNvSpPr txBox="1">
                <a:spLocks noChangeArrowheads="1"/>
              </p:cNvSpPr>
              <p:nvPr/>
            </p:nvSpPr>
            <p:spPr bwMode="auto">
              <a:xfrm>
                <a:off x="4496" y="2593"/>
                <a:ext cx="57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600" dirty="0" err="1">
                    <a:solidFill>
                      <a:srgbClr val="000000"/>
                    </a:solidFill>
                    <a:latin typeface="Trebuchet MS" charset="0"/>
                  </a:rPr>
                  <a:t>animale</a:t>
                </a:r>
                <a:endParaRPr lang="en-US" sz="1600" dirty="0">
                  <a:solidFill>
                    <a:srgbClr val="000000"/>
                  </a:solidFill>
                  <a:latin typeface="Trebuchet MS" charset="0"/>
                </a:endParaRPr>
              </a:p>
            </p:txBody>
          </p:sp>
          <p:sp>
            <p:nvSpPr>
              <p:cNvPr id="27698" name="Oval 15"/>
              <p:cNvSpPr>
                <a:spLocks noChangeArrowheads="1"/>
              </p:cNvSpPr>
              <p:nvPr/>
            </p:nvSpPr>
            <p:spPr bwMode="auto">
              <a:xfrm>
                <a:off x="4500" y="2546"/>
                <a:ext cx="567" cy="294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de-CH" sz="2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7659" name="Group 16"/>
            <p:cNvGrpSpPr>
              <a:grpSpLocks/>
            </p:cNvGrpSpPr>
            <p:nvPr/>
          </p:nvGrpSpPr>
          <p:grpSpPr bwMode="auto">
            <a:xfrm>
              <a:off x="7596188" y="3824288"/>
              <a:ext cx="1368425" cy="466725"/>
              <a:chOff x="4377" y="2795"/>
              <a:chExt cx="862" cy="294"/>
            </a:xfrm>
          </p:grpSpPr>
          <p:sp>
            <p:nvSpPr>
              <p:cNvPr id="27695" name="Text Box 17"/>
              <p:cNvSpPr txBox="1">
                <a:spLocks noChangeArrowheads="1"/>
              </p:cNvSpPr>
              <p:nvPr/>
            </p:nvSpPr>
            <p:spPr bwMode="auto">
              <a:xfrm>
                <a:off x="4450" y="2841"/>
                <a:ext cx="713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600" dirty="0" err="1">
                    <a:solidFill>
                      <a:srgbClr val="000000"/>
                    </a:solidFill>
                    <a:latin typeface="Trebuchet MS" charset="0"/>
                  </a:rPr>
                  <a:t>patrupede</a:t>
                </a:r>
                <a:endParaRPr lang="en-US" sz="1600" dirty="0">
                  <a:solidFill>
                    <a:srgbClr val="000000"/>
                  </a:solidFill>
                  <a:latin typeface="Trebuchet MS" charset="0"/>
                </a:endParaRPr>
              </a:p>
            </p:txBody>
          </p:sp>
          <p:sp>
            <p:nvSpPr>
              <p:cNvPr id="27696" name="Oval 18"/>
              <p:cNvSpPr>
                <a:spLocks noChangeArrowheads="1"/>
              </p:cNvSpPr>
              <p:nvPr/>
            </p:nvSpPr>
            <p:spPr bwMode="auto">
              <a:xfrm>
                <a:off x="4377" y="2795"/>
                <a:ext cx="862" cy="294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de-CH" sz="2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7660" name="Group 19"/>
            <p:cNvGrpSpPr>
              <a:grpSpLocks/>
            </p:cNvGrpSpPr>
            <p:nvPr/>
          </p:nvGrpSpPr>
          <p:grpSpPr bwMode="auto">
            <a:xfrm>
              <a:off x="6372225" y="5381630"/>
              <a:ext cx="1079500" cy="579438"/>
              <a:chOff x="4014" y="3390"/>
              <a:chExt cx="771" cy="365"/>
            </a:xfrm>
          </p:grpSpPr>
          <p:sp>
            <p:nvSpPr>
              <p:cNvPr id="27693" name="Text Box 20"/>
              <p:cNvSpPr txBox="1">
                <a:spLocks noChangeArrowheads="1"/>
              </p:cNvSpPr>
              <p:nvPr/>
            </p:nvSpPr>
            <p:spPr bwMode="auto">
              <a:xfrm>
                <a:off x="4060" y="3468"/>
                <a:ext cx="68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600" dirty="0" err="1">
                    <a:solidFill>
                      <a:srgbClr val="000000"/>
                    </a:solidFill>
                    <a:latin typeface="Trebuchet MS" charset="0"/>
                  </a:rPr>
                  <a:t>labrador</a:t>
                </a:r>
                <a:endParaRPr lang="en-US" sz="1600" dirty="0">
                  <a:solidFill>
                    <a:srgbClr val="000000"/>
                  </a:solidFill>
                  <a:latin typeface="Trebuchet MS" charset="0"/>
                </a:endParaRPr>
              </a:p>
            </p:txBody>
          </p:sp>
          <p:sp>
            <p:nvSpPr>
              <p:cNvPr id="27694" name="Oval 21"/>
              <p:cNvSpPr>
                <a:spLocks noChangeArrowheads="1"/>
              </p:cNvSpPr>
              <p:nvPr/>
            </p:nvSpPr>
            <p:spPr bwMode="auto">
              <a:xfrm>
                <a:off x="4014" y="3390"/>
                <a:ext cx="771" cy="365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de-CH" sz="200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27661" name="AutoShape 22"/>
            <p:cNvCxnSpPr>
              <a:cxnSpLocks noChangeShapeType="1"/>
              <a:stCxn id="27698" idx="4"/>
              <a:endCxn id="27696" idx="0"/>
            </p:cNvCxnSpPr>
            <p:nvPr/>
          </p:nvCxnSpPr>
          <p:spPr bwMode="auto">
            <a:xfrm flipH="1">
              <a:off x="8280400" y="3463925"/>
              <a:ext cx="163513" cy="360363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2" name="AutoShape 23"/>
            <p:cNvCxnSpPr>
              <a:cxnSpLocks noChangeShapeType="1"/>
              <a:stCxn id="27696" idx="4"/>
              <a:endCxn id="27700" idx="0"/>
            </p:cNvCxnSpPr>
            <p:nvPr/>
          </p:nvCxnSpPr>
          <p:spPr bwMode="auto">
            <a:xfrm flipH="1">
              <a:off x="7326313" y="4291013"/>
              <a:ext cx="954087" cy="400050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3" name="AutoShape 24"/>
            <p:cNvCxnSpPr>
              <a:cxnSpLocks noChangeShapeType="1"/>
              <a:stCxn id="27694" idx="4"/>
              <a:endCxn id="27702" idx="0"/>
            </p:cNvCxnSpPr>
            <p:nvPr/>
          </p:nvCxnSpPr>
          <p:spPr bwMode="auto">
            <a:xfrm>
              <a:off x="6911975" y="5961063"/>
              <a:ext cx="558800" cy="109537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4" name="AutoShape 25"/>
            <p:cNvCxnSpPr>
              <a:cxnSpLocks noChangeShapeType="1"/>
              <a:stCxn id="27700" idx="4"/>
              <a:endCxn id="27694" idx="0"/>
            </p:cNvCxnSpPr>
            <p:nvPr/>
          </p:nvCxnSpPr>
          <p:spPr bwMode="auto">
            <a:xfrm flipH="1">
              <a:off x="6911975" y="5157788"/>
              <a:ext cx="414338" cy="223837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665" name="Group 26"/>
            <p:cNvGrpSpPr>
              <a:grpSpLocks/>
            </p:cNvGrpSpPr>
            <p:nvPr/>
          </p:nvGrpSpPr>
          <p:grpSpPr bwMode="auto">
            <a:xfrm>
              <a:off x="7638819" y="5373688"/>
              <a:ext cx="1105366" cy="574675"/>
              <a:chOff x="4809" y="3271"/>
              <a:chExt cx="816" cy="453"/>
            </a:xfrm>
          </p:grpSpPr>
          <p:sp>
            <p:nvSpPr>
              <p:cNvPr id="27691" name="Text Box 27"/>
              <p:cNvSpPr txBox="1">
                <a:spLocks noChangeArrowheads="1"/>
              </p:cNvSpPr>
              <p:nvPr/>
            </p:nvSpPr>
            <p:spPr bwMode="auto">
              <a:xfrm>
                <a:off x="4809" y="3365"/>
                <a:ext cx="816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600" dirty="0" err="1">
                    <a:solidFill>
                      <a:srgbClr val="000000"/>
                    </a:solidFill>
                    <a:latin typeface="Trebuchet MS" charset="0"/>
                  </a:rPr>
                  <a:t>doberman</a:t>
                </a:r>
                <a:endParaRPr lang="en-US" sz="1600" dirty="0">
                  <a:solidFill>
                    <a:srgbClr val="000000"/>
                  </a:solidFill>
                  <a:latin typeface="Trebuchet MS" charset="0"/>
                </a:endParaRPr>
              </a:p>
            </p:txBody>
          </p:sp>
          <p:sp>
            <p:nvSpPr>
              <p:cNvPr id="27692" name="Oval 28"/>
              <p:cNvSpPr>
                <a:spLocks noChangeArrowheads="1"/>
              </p:cNvSpPr>
              <p:nvPr/>
            </p:nvSpPr>
            <p:spPr bwMode="auto">
              <a:xfrm>
                <a:off x="4830" y="3271"/>
                <a:ext cx="771" cy="453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de-CH" sz="200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27666" name="AutoShape 29"/>
            <p:cNvCxnSpPr>
              <a:cxnSpLocks noChangeShapeType="1"/>
              <a:stCxn id="27700" idx="4"/>
              <a:endCxn id="27692" idx="0"/>
            </p:cNvCxnSpPr>
            <p:nvPr/>
          </p:nvCxnSpPr>
          <p:spPr bwMode="auto">
            <a:xfrm>
              <a:off x="7326313" y="5157788"/>
              <a:ext cx="863600" cy="215900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667" name="Group 30"/>
            <p:cNvGrpSpPr>
              <a:grpSpLocks/>
            </p:cNvGrpSpPr>
            <p:nvPr/>
          </p:nvGrpSpPr>
          <p:grpSpPr bwMode="auto">
            <a:xfrm>
              <a:off x="7654925" y="4691063"/>
              <a:ext cx="708025" cy="466725"/>
              <a:chOff x="4392" y="3249"/>
              <a:chExt cx="446" cy="294"/>
            </a:xfrm>
          </p:grpSpPr>
          <p:sp>
            <p:nvSpPr>
              <p:cNvPr id="27689" name="Text Box 31"/>
              <p:cNvSpPr txBox="1">
                <a:spLocks noChangeArrowheads="1"/>
              </p:cNvSpPr>
              <p:nvPr/>
            </p:nvSpPr>
            <p:spPr bwMode="auto">
              <a:xfrm>
                <a:off x="4392" y="3295"/>
                <a:ext cx="44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600" dirty="0" err="1">
                    <a:solidFill>
                      <a:srgbClr val="000000"/>
                    </a:solidFill>
                    <a:latin typeface="Trebuchet MS" charset="0"/>
                  </a:rPr>
                  <a:t>pisică</a:t>
                </a:r>
                <a:endParaRPr lang="en-US" sz="1600" dirty="0">
                  <a:solidFill>
                    <a:srgbClr val="000000"/>
                  </a:solidFill>
                  <a:latin typeface="Trebuchet MS" charset="0"/>
                </a:endParaRPr>
              </a:p>
            </p:txBody>
          </p:sp>
          <p:sp>
            <p:nvSpPr>
              <p:cNvPr id="27690" name="Oval 32"/>
              <p:cNvSpPr>
                <a:spLocks noChangeArrowheads="1"/>
              </p:cNvSpPr>
              <p:nvPr/>
            </p:nvSpPr>
            <p:spPr bwMode="auto">
              <a:xfrm>
                <a:off x="4422" y="3249"/>
                <a:ext cx="386" cy="294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de-CH" sz="2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7668" name="Group 33"/>
            <p:cNvGrpSpPr>
              <a:grpSpLocks/>
            </p:cNvGrpSpPr>
            <p:nvPr/>
          </p:nvGrpSpPr>
          <p:grpSpPr bwMode="auto">
            <a:xfrm>
              <a:off x="8388350" y="4691063"/>
              <a:ext cx="612775" cy="466725"/>
              <a:chOff x="4422" y="3249"/>
              <a:chExt cx="386" cy="294"/>
            </a:xfrm>
          </p:grpSpPr>
          <p:sp>
            <p:nvSpPr>
              <p:cNvPr id="27687" name="Text Box 34"/>
              <p:cNvSpPr txBox="1">
                <a:spLocks noChangeArrowheads="1"/>
              </p:cNvSpPr>
              <p:nvPr/>
            </p:nvSpPr>
            <p:spPr bwMode="auto">
              <a:xfrm>
                <a:off x="4427" y="3295"/>
                <a:ext cx="37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600" dirty="0" err="1">
                    <a:solidFill>
                      <a:srgbClr val="000000"/>
                    </a:solidFill>
                    <a:latin typeface="Trebuchet MS" charset="0"/>
                  </a:rPr>
                  <a:t>vacă</a:t>
                </a:r>
                <a:endParaRPr lang="en-US" sz="1600" dirty="0">
                  <a:solidFill>
                    <a:srgbClr val="000000"/>
                  </a:solidFill>
                  <a:latin typeface="Trebuchet MS" charset="0"/>
                </a:endParaRPr>
              </a:p>
            </p:txBody>
          </p:sp>
          <p:sp>
            <p:nvSpPr>
              <p:cNvPr id="27688" name="Oval 35"/>
              <p:cNvSpPr>
                <a:spLocks noChangeArrowheads="1"/>
              </p:cNvSpPr>
              <p:nvPr/>
            </p:nvSpPr>
            <p:spPr bwMode="auto">
              <a:xfrm>
                <a:off x="4422" y="3249"/>
                <a:ext cx="386" cy="294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de-CH" sz="200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27669" name="AutoShape 36"/>
            <p:cNvCxnSpPr>
              <a:cxnSpLocks noChangeShapeType="1"/>
              <a:stCxn id="27696" idx="4"/>
              <a:endCxn id="27690" idx="0"/>
            </p:cNvCxnSpPr>
            <p:nvPr/>
          </p:nvCxnSpPr>
          <p:spPr bwMode="auto">
            <a:xfrm flipH="1">
              <a:off x="8008938" y="4291013"/>
              <a:ext cx="271462" cy="400050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70" name="AutoShape 37"/>
            <p:cNvCxnSpPr>
              <a:cxnSpLocks noChangeShapeType="1"/>
              <a:stCxn id="27696" idx="4"/>
              <a:endCxn id="27688" idx="0"/>
            </p:cNvCxnSpPr>
            <p:nvPr/>
          </p:nvCxnSpPr>
          <p:spPr bwMode="auto">
            <a:xfrm>
              <a:off x="8280400" y="4291013"/>
              <a:ext cx="414338" cy="400050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71" name="AutoShape 38"/>
            <p:cNvCxnSpPr>
              <a:cxnSpLocks noChangeShapeType="1"/>
              <a:stCxn id="27694" idx="4"/>
            </p:cNvCxnSpPr>
            <p:nvPr/>
          </p:nvCxnSpPr>
          <p:spPr bwMode="auto">
            <a:xfrm flipH="1">
              <a:off x="6696075" y="5961063"/>
              <a:ext cx="215900" cy="204787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72" name="AutoShape 39"/>
            <p:cNvCxnSpPr>
              <a:cxnSpLocks noChangeShapeType="1"/>
              <a:stCxn id="27694" idx="4"/>
            </p:cNvCxnSpPr>
            <p:nvPr/>
          </p:nvCxnSpPr>
          <p:spPr bwMode="auto">
            <a:xfrm>
              <a:off x="6911975" y="5961063"/>
              <a:ext cx="0" cy="276225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73" name="AutoShape 40"/>
            <p:cNvCxnSpPr>
              <a:cxnSpLocks noChangeShapeType="1"/>
              <a:stCxn id="27698" idx="4"/>
            </p:cNvCxnSpPr>
            <p:nvPr/>
          </p:nvCxnSpPr>
          <p:spPr bwMode="auto">
            <a:xfrm flipH="1">
              <a:off x="8027988" y="3463925"/>
              <a:ext cx="415925" cy="257175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74" name="AutoShape 41"/>
            <p:cNvCxnSpPr>
              <a:cxnSpLocks noChangeShapeType="1"/>
              <a:stCxn id="27698" idx="4"/>
            </p:cNvCxnSpPr>
            <p:nvPr/>
          </p:nvCxnSpPr>
          <p:spPr bwMode="auto">
            <a:xfrm>
              <a:off x="8443913" y="3463925"/>
              <a:ext cx="465137" cy="31273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75" name="AutoShape 42"/>
            <p:cNvCxnSpPr>
              <a:cxnSpLocks noChangeShapeType="1"/>
              <a:stCxn id="27696" idx="4"/>
            </p:cNvCxnSpPr>
            <p:nvPr/>
          </p:nvCxnSpPr>
          <p:spPr bwMode="auto">
            <a:xfrm>
              <a:off x="8280400" y="4291013"/>
              <a:ext cx="666750" cy="212725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6" name="AutoShape 43"/>
            <p:cNvSpPr>
              <a:spLocks/>
            </p:cNvSpPr>
            <p:nvPr/>
          </p:nvSpPr>
          <p:spPr bwMode="auto">
            <a:xfrm>
              <a:off x="7199313" y="3033713"/>
              <a:ext cx="109537" cy="1295400"/>
            </a:xfrm>
            <a:prstGeom prst="leftBrace">
              <a:avLst>
                <a:gd name="adj1" fmla="val 98551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de-CH" sz="2000">
                <a:solidFill>
                  <a:srgbClr val="FFFFFF"/>
                </a:solidFill>
              </a:endParaRPr>
            </a:p>
          </p:txBody>
        </p:sp>
        <p:cxnSp>
          <p:nvCxnSpPr>
            <p:cNvPr id="27677" name="AutoShape 44"/>
            <p:cNvCxnSpPr>
              <a:cxnSpLocks noChangeShapeType="1"/>
              <a:stCxn id="27692" idx="4"/>
            </p:cNvCxnSpPr>
            <p:nvPr/>
          </p:nvCxnSpPr>
          <p:spPr bwMode="auto">
            <a:xfrm>
              <a:off x="8189913" y="5948363"/>
              <a:ext cx="377825" cy="217487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78" name="AutoShape 45"/>
            <p:cNvCxnSpPr>
              <a:cxnSpLocks noChangeShapeType="1"/>
              <a:stCxn id="27692" idx="4"/>
            </p:cNvCxnSpPr>
            <p:nvPr/>
          </p:nvCxnSpPr>
          <p:spPr bwMode="auto">
            <a:xfrm>
              <a:off x="8189913" y="5948363"/>
              <a:ext cx="90487" cy="217487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79" name="AutoShape 46"/>
            <p:cNvCxnSpPr>
              <a:cxnSpLocks noChangeShapeType="1"/>
              <a:stCxn id="27692" idx="4"/>
            </p:cNvCxnSpPr>
            <p:nvPr/>
          </p:nvCxnSpPr>
          <p:spPr bwMode="auto">
            <a:xfrm flipH="1">
              <a:off x="8045450" y="5948363"/>
              <a:ext cx="144463" cy="182562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80" name="AutoShape 47"/>
            <p:cNvCxnSpPr>
              <a:cxnSpLocks noChangeShapeType="1"/>
              <a:endCxn id="27698" idx="0"/>
            </p:cNvCxnSpPr>
            <p:nvPr/>
          </p:nvCxnSpPr>
          <p:spPr bwMode="auto">
            <a:xfrm flipH="1">
              <a:off x="8443913" y="2636838"/>
              <a:ext cx="179387" cy="360362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81" name="Text Box 48"/>
            <p:cNvSpPr txBox="1">
              <a:spLocks noChangeArrowheads="1"/>
            </p:cNvSpPr>
            <p:nvPr/>
          </p:nvSpPr>
          <p:spPr bwMode="auto">
            <a:xfrm>
              <a:off x="8486775" y="2312988"/>
              <a:ext cx="333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0000"/>
                  </a:solidFill>
                  <a:latin typeface="Trebuchet MS" charset="0"/>
                </a:rPr>
                <a:t>…</a:t>
              </a:r>
            </a:p>
          </p:txBody>
        </p:sp>
        <p:sp>
          <p:nvSpPr>
            <p:cNvPr id="27682" name="Text Box 49"/>
            <p:cNvSpPr txBox="1">
              <a:spLocks noChangeArrowheads="1"/>
            </p:cNvSpPr>
            <p:nvPr/>
          </p:nvSpPr>
          <p:spPr bwMode="auto">
            <a:xfrm>
              <a:off x="8847138" y="4387850"/>
              <a:ext cx="333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0000"/>
                  </a:solidFill>
                  <a:latin typeface="Trebuchet MS" charset="0"/>
                </a:rPr>
                <a:t>…</a:t>
              </a:r>
            </a:p>
          </p:txBody>
        </p:sp>
        <p:sp>
          <p:nvSpPr>
            <p:cNvPr id="27683" name="Text Box 50"/>
            <p:cNvSpPr txBox="1">
              <a:spLocks noChangeArrowheads="1"/>
            </p:cNvSpPr>
            <p:nvPr/>
          </p:nvSpPr>
          <p:spPr bwMode="auto">
            <a:xfrm>
              <a:off x="8810625" y="3608388"/>
              <a:ext cx="333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0000"/>
                  </a:solidFill>
                  <a:latin typeface="Trebuchet MS" charset="0"/>
                </a:rPr>
                <a:t>…</a:t>
              </a:r>
            </a:p>
          </p:txBody>
        </p:sp>
        <p:sp>
          <p:nvSpPr>
            <p:cNvPr id="27684" name="Text Box 51"/>
            <p:cNvSpPr txBox="1">
              <a:spLocks noChangeArrowheads="1"/>
            </p:cNvSpPr>
            <p:nvPr/>
          </p:nvSpPr>
          <p:spPr bwMode="auto">
            <a:xfrm>
              <a:off x="7775575" y="3524250"/>
              <a:ext cx="333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0000"/>
                  </a:solidFill>
                  <a:latin typeface="Trebuchet MS" charset="0"/>
                </a:rPr>
                <a:t>…</a:t>
              </a:r>
            </a:p>
          </p:txBody>
        </p:sp>
        <p:sp>
          <p:nvSpPr>
            <p:cNvPr id="27685" name="Text Box 52"/>
            <p:cNvSpPr txBox="1">
              <a:spLocks noChangeArrowheads="1"/>
            </p:cNvSpPr>
            <p:nvPr/>
          </p:nvSpPr>
          <p:spPr bwMode="auto">
            <a:xfrm>
              <a:off x="6588125" y="6092825"/>
              <a:ext cx="333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0000"/>
                  </a:solidFill>
                  <a:latin typeface="Trebuchet MS" charset="0"/>
                </a:rPr>
                <a:t>…</a:t>
              </a:r>
            </a:p>
          </p:txBody>
        </p:sp>
        <p:sp>
          <p:nvSpPr>
            <p:cNvPr id="27686" name="Text Box 53"/>
            <p:cNvSpPr txBox="1">
              <a:spLocks noChangeArrowheads="1"/>
            </p:cNvSpPr>
            <p:nvPr/>
          </p:nvSpPr>
          <p:spPr bwMode="auto">
            <a:xfrm>
              <a:off x="8135938" y="6057900"/>
              <a:ext cx="333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0000"/>
                  </a:solidFill>
                  <a:latin typeface="Trebuchet MS" charset="0"/>
                </a:rPr>
                <a:t>…</a:t>
              </a:r>
            </a:p>
          </p:txBody>
        </p:sp>
      </p:grpSp>
      <p:sp>
        <p:nvSpPr>
          <p:cNvPr id="65" name="Oval 32"/>
          <p:cNvSpPr>
            <a:spLocks noChangeArrowheads="1"/>
          </p:cNvSpPr>
          <p:nvPr/>
        </p:nvSpPr>
        <p:spPr bwMode="auto">
          <a:xfrm>
            <a:off x="7002401" y="4724279"/>
            <a:ext cx="612792" cy="466702"/>
          </a:xfrm>
          <a:prstGeom prst="ellips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66" name="Text Box 31"/>
          <p:cNvSpPr txBox="1">
            <a:spLocks noChangeArrowheads="1"/>
          </p:cNvSpPr>
          <p:nvPr/>
        </p:nvSpPr>
        <p:spPr bwMode="auto">
          <a:xfrm>
            <a:off x="6978146" y="4763964"/>
            <a:ext cx="6765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 err="1">
                <a:solidFill>
                  <a:srgbClr val="000000"/>
                </a:solidFill>
                <a:latin typeface="Trebuchet MS" charset="0"/>
              </a:rPr>
              <a:t>câine</a:t>
            </a:r>
            <a:endParaRPr lang="en-US" sz="1600" dirty="0">
              <a:solidFill>
                <a:srgbClr val="000000"/>
              </a:solidFill>
              <a:latin typeface="Trebuchet MS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028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454319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dirty="0" err="1">
                <a:latin typeface="Times New Roman"/>
                <a:cs typeface="Times New Roman"/>
              </a:rPr>
              <a:t>Rosch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găsit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următoarele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pPr lvl="1" eaLnBrk="1" hangingPunct="1">
              <a:defRPr/>
            </a:pPr>
            <a:r>
              <a:rPr lang="en-US" dirty="0" err="1">
                <a:latin typeface="Times New Roman"/>
                <a:cs typeface="Times New Roman"/>
              </a:rPr>
              <a:t>oamenii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clasifică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clasele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mult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repede</a:t>
            </a:r>
            <a:r>
              <a:rPr lang="en-US" dirty="0">
                <a:latin typeface="Times New Roman"/>
                <a:cs typeface="Times New Roman"/>
              </a:rPr>
              <a:t> la </a:t>
            </a:r>
            <a:r>
              <a:rPr lang="en-US" dirty="0" err="1">
                <a:latin typeface="Times New Roman"/>
                <a:cs typeface="Times New Roman"/>
              </a:rPr>
              <a:t>nivel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bază</a:t>
            </a:r>
            <a:endParaRPr lang="en-US" dirty="0">
              <a:latin typeface="Times New Roman"/>
              <a:cs typeface="Times New Roman"/>
            </a:endParaRPr>
          </a:p>
          <a:p>
            <a:pPr lvl="1" eaLnBrk="1" hangingPunct="1">
              <a:defRPr/>
            </a:pPr>
            <a:endParaRPr lang="en-US" dirty="0">
              <a:latin typeface="Times New Roman"/>
              <a:cs typeface="Times New Roman"/>
            </a:endParaRPr>
          </a:p>
          <a:p>
            <a:pPr lvl="1" eaLnBrk="1" hangingPunct="1">
              <a:defRPr/>
            </a:pPr>
            <a:r>
              <a:rPr lang="en-US" dirty="0" err="1">
                <a:latin typeface="Times New Roman"/>
                <a:cs typeface="Times New Roman"/>
              </a:rPr>
              <a:t>tendință</a:t>
            </a:r>
            <a:r>
              <a:rPr lang="en-US" dirty="0">
                <a:latin typeface="Times New Roman"/>
                <a:cs typeface="Times New Roman"/>
              </a:rPr>
              <a:t> de a </a:t>
            </a:r>
            <a:r>
              <a:rPr lang="en-US" dirty="0" err="1">
                <a:latin typeface="Times New Roman"/>
                <a:cs typeface="Times New Roman"/>
              </a:rPr>
              <a:t>clasifica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după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nivelul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bază</a:t>
            </a:r>
            <a:r>
              <a:rPr lang="en-US" dirty="0">
                <a:latin typeface="Times New Roman"/>
                <a:cs typeface="Times New Roman"/>
              </a:rPr>
              <a:t> (‘</a:t>
            </a:r>
            <a:r>
              <a:rPr lang="en-US" dirty="0" err="1">
                <a:latin typeface="Times New Roman"/>
                <a:cs typeface="Times New Roman"/>
              </a:rPr>
              <a:t>câine</a:t>
            </a:r>
            <a:r>
              <a:rPr lang="en-US" dirty="0">
                <a:latin typeface="Times New Roman"/>
                <a:cs typeface="Times New Roman"/>
              </a:rPr>
              <a:t>’) </a:t>
            </a:r>
            <a:r>
              <a:rPr lang="en-US" dirty="0" err="1">
                <a:latin typeface="Times New Roman"/>
                <a:cs typeface="Times New Roman"/>
              </a:rPr>
              <a:t>înainte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nivelul</a:t>
            </a:r>
            <a:r>
              <a:rPr lang="en-US" dirty="0">
                <a:latin typeface="Times New Roman"/>
                <a:cs typeface="Times New Roman"/>
              </a:rPr>
              <a:t> superior (‘animal’) </a:t>
            </a:r>
            <a:r>
              <a:rPr lang="en-US" dirty="0" err="1">
                <a:latin typeface="Times New Roman"/>
                <a:cs typeface="Times New Roman"/>
              </a:rPr>
              <a:t>sau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nivelul</a:t>
            </a:r>
            <a:r>
              <a:rPr lang="en-US" dirty="0">
                <a:latin typeface="Times New Roman"/>
                <a:cs typeface="Times New Roman"/>
              </a:rPr>
              <a:t> inferior (“golden retriever”</a:t>
            </a:r>
            <a:r>
              <a:rPr lang="en-US" altLang="ja-JP" dirty="0">
                <a:latin typeface="Times New Roman"/>
                <a:cs typeface="Times New Roman"/>
              </a:rPr>
              <a:t>)</a:t>
            </a:r>
          </a:p>
          <a:p>
            <a:pPr lvl="1" eaLnBrk="1" hangingPunct="1">
              <a:defRPr/>
            </a:pPr>
            <a:endParaRPr lang="en-US" altLang="ja-JP" dirty="0">
              <a:latin typeface="Times New Roman"/>
              <a:cs typeface="Times New Roman"/>
            </a:endParaRPr>
          </a:p>
          <a:p>
            <a:pPr lvl="1" eaLnBrk="1" hangingPunct="1">
              <a:defRPr/>
            </a:pPr>
            <a:r>
              <a:rPr lang="en-US" altLang="ja-JP" dirty="0" err="1">
                <a:latin typeface="Times New Roman"/>
                <a:cs typeface="Times New Roman"/>
              </a:rPr>
              <a:t>mai</a:t>
            </a:r>
            <a:r>
              <a:rPr lang="en-US" altLang="ja-JP" dirty="0">
                <a:latin typeface="Times New Roman"/>
                <a:cs typeface="Times New Roman"/>
              </a:rPr>
              <a:t> </a:t>
            </a:r>
            <a:r>
              <a:rPr lang="en-US" altLang="ja-JP" dirty="0" err="1">
                <a:latin typeface="Times New Roman"/>
                <a:cs typeface="Times New Roman"/>
              </a:rPr>
              <a:t>întâi</a:t>
            </a:r>
            <a:r>
              <a:rPr lang="en-US" altLang="ja-JP" dirty="0">
                <a:latin typeface="Times New Roman"/>
                <a:cs typeface="Times New Roman"/>
              </a:rPr>
              <a:t> </a:t>
            </a:r>
            <a:r>
              <a:rPr lang="en-US" altLang="ja-JP" dirty="0" err="1">
                <a:latin typeface="Times New Roman"/>
                <a:cs typeface="Times New Roman"/>
              </a:rPr>
              <a:t>clasificare</a:t>
            </a:r>
            <a:r>
              <a:rPr lang="en-US" altLang="ja-JP" dirty="0">
                <a:latin typeface="Times New Roman"/>
                <a:cs typeface="Times New Roman"/>
              </a:rPr>
              <a:t> la </a:t>
            </a:r>
            <a:r>
              <a:rPr lang="en-US" altLang="ja-JP" dirty="0" err="1">
                <a:latin typeface="Times New Roman"/>
                <a:cs typeface="Times New Roman"/>
              </a:rPr>
              <a:t>nivel</a:t>
            </a:r>
            <a:r>
              <a:rPr lang="en-US" altLang="ja-JP" dirty="0">
                <a:latin typeface="Times New Roman"/>
                <a:cs typeface="Times New Roman"/>
              </a:rPr>
              <a:t> de </a:t>
            </a:r>
            <a:r>
              <a:rPr lang="en-US" altLang="ja-JP" dirty="0" err="1">
                <a:latin typeface="Times New Roman"/>
                <a:cs typeface="Times New Roman"/>
              </a:rPr>
              <a:t>bază</a:t>
            </a:r>
            <a:r>
              <a:rPr lang="en-US" altLang="ja-JP" dirty="0">
                <a:latin typeface="Times New Roman"/>
                <a:cs typeface="Times New Roman"/>
              </a:rPr>
              <a:t> </a:t>
            </a:r>
            <a:r>
              <a:rPr lang="en-US" altLang="ja-JP" dirty="0" err="1">
                <a:latin typeface="Times New Roman"/>
                <a:cs typeface="Times New Roman"/>
              </a:rPr>
              <a:t>iar</a:t>
            </a:r>
            <a:r>
              <a:rPr lang="en-US" altLang="ja-JP" dirty="0">
                <a:latin typeface="Times New Roman"/>
                <a:cs typeface="Times New Roman"/>
              </a:rPr>
              <a:t> </a:t>
            </a:r>
            <a:r>
              <a:rPr lang="en-US" altLang="ja-JP" dirty="0" err="1">
                <a:latin typeface="Times New Roman"/>
                <a:cs typeface="Times New Roman"/>
              </a:rPr>
              <a:t>apoi</a:t>
            </a:r>
            <a:r>
              <a:rPr lang="en-US" altLang="ja-JP" dirty="0">
                <a:latin typeface="Times New Roman"/>
                <a:cs typeface="Times New Roman"/>
              </a:rPr>
              <a:t> </a:t>
            </a:r>
            <a:r>
              <a:rPr lang="en-US" altLang="ja-JP" dirty="0" err="1">
                <a:latin typeface="Times New Roman"/>
                <a:cs typeface="Times New Roman"/>
              </a:rPr>
              <a:t>recunoaștere</a:t>
            </a:r>
            <a:endParaRPr lang="en-US" altLang="ja-JP" dirty="0">
              <a:latin typeface="Times New Roman"/>
              <a:cs typeface="Times New Roman"/>
            </a:endParaRPr>
          </a:p>
          <a:p>
            <a:pPr lvl="1" eaLnBrk="1" hangingPunct="1">
              <a:defRPr/>
            </a:pPr>
            <a:endParaRPr lang="en-US" altLang="ja-JP" dirty="0">
              <a:latin typeface="Times New Roman"/>
              <a:cs typeface="Times New Roman"/>
            </a:endParaRPr>
          </a:p>
          <a:p>
            <a:pPr lvl="1" eaLnBrk="1" hangingPunct="1">
              <a:defRPr/>
            </a:pPr>
            <a:r>
              <a:rPr lang="en-US" altLang="ja-JP" dirty="0" err="1">
                <a:latin typeface="Times New Roman"/>
                <a:cs typeface="Times New Roman"/>
              </a:rPr>
              <a:t>acord</a:t>
            </a:r>
            <a:r>
              <a:rPr lang="en-US" altLang="ja-JP" dirty="0">
                <a:latin typeface="Times New Roman"/>
                <a:cs typeface="Times New Roman"/>
              </a:rPr>
              <a:t> la </a:t>
            </a:r>
            <a:r>
              <a:rPr lang="en-US" altLang="ja-JP" dirty="0" err="1">
                <a:latin typeface="Times New Roman"/>
                <a:cs typeface="Times New Roman"/>
              </a:rPr>
              <a:t>nivel</a:t>
            </a:r>
            <a:r>
              <a:rPr lang="en-US" altLang="ja-JP" dirty="0">
                <a:latin typeface="Times New Roman"/>
                <a:cs typeface="Times New Roman"/>
              </a:rPr>
              <a:t> de </a:t>
            </a:r>
            <a:r>
              <a:rPr lang="en-US" altLang="ja-JP" dirty="0" err="1">
                <a:latin typeface="Times New Roman"/>
                <a:cs typeface="Times New Roman"/>
              </a:rPr>
              <a:t>bază</a:t>
            </a:r>
            <a:r>
              <a:rPr lang="en-US" altLang="ja-JP" dirty="0">
                <a:latin typeface="Times New Roman"/>
                <a:cs typeface="Times New Roman"/>
              </a:rPr>
              <a:t> (de </a:t>
            </a:r>
            <a:r>
              <a:rPr lang="en-US" altLang="ja-JP" dirty="0" err="1">
                <a:latin typeface="Times New Roman"/>
                <a:cs typeface="Times New Roman"/>
              </a:rPr>
              <a:t>cele</a:t>
            </a:r>
            <a:r>
              <a:rPr lang="en-US" altLang="ja-JP" dirty="0">
                <a:latin typeface="Times New Roman"/>
                <a:cs typeface="Times New Roman"/>
              </a:rPr>
              <a:t> </a:t>
            </a:r>
            <a:r>
              <a:rPr lang="en-US" altLang="ja-JP" dirty="0" err="1">
                <a:latin typeface="Times New Roman"/>
                <a:cs typeface="Times New Roman"/>
              </a:rPr>
              <a:t>mai</a:t>
            </a:r>
            <a:r>
              <a:rPr lang="en-US" altLang="ja-JP" dirty="0">
                <a:latin typeface="Times New Roman"/>
                <a:cs typeface="Times New Roman"/>
              </a:rPr>
              <a:t> </a:t>
            </a:r>
            <a:r>
              <a:rPr lang="en-US" altLang="ja-JP" dirty="0" err="1">
                <a:latin typeface="Times New Roman"/>
                <a:cs typeface="Times New Roman"/>
              </a:rPr>
              <a:t>multe</a:t>
            </a:r>
            <a:r>
              <a:rPr lang="en-US" altLang="ja-JP" dirty="0">
                <a:latin typeface="Times New Roman"/>
                <a:cs typeface="Times New Roman"/>
              </a:rPr>
              <a:t> </a:t>
            </a:r>
            <a:r>
              <a:rPr lang="en-US" altLang="ja-JP" dirty="0" err="1">
                <a:latin typeface="Times New Roman"/>
                <a:cs typeface="Times New Roman"/>
              </a:rPr>
              <a:t>ori</a:t>
            </a:r>
            <a:r>
              <a:rPr lang="en-US" altLang="ja-JP" dirty="0">
                <a:latin typeface="Times New Roman"/>
                <a:cs typeface="Times New Roman"/>
              </a:rPr>
              <a:t>)</a:t>
            </a:r>
          </a:p>
          <a:p>
            <a:pPr lvl="2">
              <a:defRPr/>
            </a:pPr>
            <a:r>
              <a:rPr lang="en-US" altLang="ja-JP" dirty="0">
                <a:latin typeface="Times New Roman"/>
                <a:cs typeface="Times New Roman"/>
              </a:rPr>
              <a:t>desktop, laptop, </a:t>
            </a:r>
            <a:r>
              <a:rPr lang="en-US" altLang="ja-JP" dirty="0" err="1">
                <a:latin typeface="Times New Roman"/>
                <a:cs typeface="Times New Roman"/>
              </a:rPr>
              <a:t>tablete</a:t>
            </a:r>
            <a:r>
              <a:rPr lang="en-US" altLang="ja-JP" dirty="0">
                <a:latin typeface="Times New Roman"/>
                <a:cs typeface="Times New Roman"/>
              </a:rPr>
              <a:t>, pc, mac – </a:t>
            </a:r>
            <a:r>
              <a:rPr lang="en-US" altLang="ja-JP" dirty="0" err="1">
                <a:latin typeface="Times New Roman"/>
                <a:cs typeface="Times New Roman"/>
              </a:rPr>
              <a:t>nivel</a:t>
            </a:r>
            <a:r>
              <a:rPr lang="en-US" altLang="ja-JP" dirty="0">
                <a:latin typeface="Times New Roman"/>
                <a:cs typeface="Times New Roman"/>
              </a:rPr>
              <a:t> de </a:t>
            </a:r>
            <a:r>
              <a:rPr lang="en-US" altLang="ja-JP" dirty="0" err="1">
                <a:latin typeface="Times New Roman"/>
                <a:cs typeface="Times New Roman"/>
              </a:rPr>
              <a:t>bază</a:t>
            </a:r>
            <a:endParaRPr lang="en-US" altLang="ja-JP" dirty="0">
              <a:latin typeface="Times New Roman"/>
              <a:cs typeface="Times New Roman"/>
            </a:endParaRPr>
          </a:p>
          <a:p>
            <a:pPr lvl="2">
              <a:defRPr/>
            </a:pPr>
            <a:r>
              <a:rPr lang="en-US" altLang="ja-JP" dirty="0">
                <a:latin typeface="Times New Roman"/>
                <a:cs typeface="Times New Roman"/>
              </a:rPr>
              <a:t>calculator – </a:t>
            </a:r>
            <a:r>
              <a:rPr lang="en-US" altLang="ja-JP" dirty="0" err="1">
                <a:latin typeface="Times New Roman"/>
                <a:cs typeface="Times New Roman"/>
              </a:rPr>
              <a:t>nivel</a:t>
            </a:r>
            <a:r>
              <a:rPr lang="en-US" altLang="ja-JP" dirty="0">
                <a:latin typeface="Times New Roman"/>
                <a:cs typeface="Times New Roman"/>
              </a:rPr>
              <a:t> de </a:t>
            </a:r>
            <a:r>
              <a:rPr lang="en-US" altLang="ja-JP" dirty="0" err="1">
                <a:latin typeface="Times New Roman"/>
                <a:cs typeface="Times New Roman"/>
              </a:rPr>
              <a:t>bază</a:t>
            </a:r>
            <a:r>
              <a:rPr lang="en-US" altLang="ja-JP" dirty="0">
                <a:latin typeface="Times New Roman"/>
                <a:cs typeface="Times New Roman"/>
              </a:rPr>
              <a:t> </a:t>
            </a:r>
          </a:p>
          <a:p>
            <a:pPr lvl="3">
              <a:defRPr/>
            </a:pPr>
            <a:r>
              <a:rPr lang="en-US" altLang="ja-JP" dirty="0">
                <a:latin typeface="Times New Roman"/>
                <a:cs typeface="Times New Roman"/>
              </a:rPr>
              <a:t>desktop, laptop, </a:t>
            </a:r>
            <a:r>
              <a:rPr lang="en-US" altLang="ja-JP" dirty="0" err="1">
                <a:latin typeface="Times New Roman"/>
                <a:cs typeface="Times New Roman"/>
              </a:rPr>
              <a:t>tablete</a:t>
            </a:r>
            <a:r>
              <a:rPr lang="en-US" altLang="ja-JP" dirty="0">
                <a:latin typeface="Times New Roman"/>
                <a:cs typeface="Times New Roman"/>
              </a:rPr>
              <a:t>, pc, mac – </a:t>
            </a:r>
            <a:r>
              <a:rPr lang="en-US" altLang="ja-JP" dirty="0" err="1">
                <a:latin typeface="Times New Roman"/>
                <a:cs typeface="Times New Roman"/>
              </a:rPr>
              <a:t>nivel</a:t>
            </a:r>
            <a:r>
              <a:rPr lang="en-US" altLang="ja-JP" dirty="0">
                <a:latin typeface="Times New Roman"/>
                <a:cs typeface="Times New Roman"/>
              </a:rPr>
              <a:t> inferior</a:t>
            </a:r>
          </a:p>
          <a:p>
            <a:pPr lvl="3">
              <a:defRPr/>
            </a:pPr>
            <a:r>
              <a:rPr lang="en-US" altLang="ja-JP" dirty="0" err="1">
                <a:latin typeface="Times New Roman"/>
                <a:cs typeface="Times New Roman"/>
              </a:rPr>
              <a:t>ține</a:t>
            </a:r>
            <a:r>
              <a:rPr lang="en-US" altLang="ja-JP" dirty="0">
                <a:latin typeface="Times New Roman"/>
                <a:cs typeface="Times New Roman"/>
              </a:rPr>
              <a:t> de </a:t>
            </a:r>
            <a:r>
              <a:rPr lang="en-US" altLang="ja-JP" dirty="0" err="1">
                <a:latin typeface="Times New Roman"/>
                <a:cs typeface="Times New Roman"/>
              </a:rPr>
              <a:t>nivelul</a:t>
            </a:r>
            <a:r>
              <a:rPr lang="en-US" altLang="ja-JP" dirty="0">
                <a:latin typeface="Times New Roman"/>
                <a:cs typeface="Times New Roman"/>
              </a:rPr>
              <a:t> de </a:t>
            </a:r>
            <a:r>
              <a:rPr lang="en-US" altLang="ja-JP" dirty="0" err="1">
                <a:latin typeface="Times New Roman"/>
                <a:cs typeface="Times New Roman"/>
              </a:rPr>
              <a:t>expertiză</a:t>
            </a:r>
            <a:endParaRPr lang="en-US" altLang="ja-JP" dirty="0">
              <a:latin typeface="Times New Roman"/>
              <a:cs typeface="Times New Roman"/>
            </a:endParaRP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80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Organizarea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ierarhică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claselor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dirty="0" err="1">
                <a:latin typeface="Times New Roman"/>
                <a:cs typeface="Times New Roman"/>
              </a:rPr>
              <a:t>Rosch</a:t>
            </a:r>
            <a:r>
              <a:rPr lang="en-US" dirty="0">
                <a:latin typeface="Times New Roman"/>
                <a:cs typeface="Times New Roman"/>
              </a:rPr>
              <a:t>, 1976)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K. </a:t>
            </a:r>
            <a:r>
              <a:rPr lang="en-US" sz="1200" dirty="0" err="1">
                <a:latin typeface="Times New Roman"/>
                <a:cs typeface="Times New Roman"/>
              </a:rPr>
              <a:t>Grauman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48240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481920" y="18084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Recunoaşterea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31746" name="Object 3"/>
          <p:cNvGraphicFramePr>
            <a:graphicFrameLocks noChangeAspect="1"/>
          </p:cNvGraphicFramePr>
          <p:nvPr/>
        </p:nvGraphicFramePr>
        <p:xfrm>
          <a:off x="304800" y="1971675"/>
          <a:ext cx="4195763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237714" imgH="3557023" progId="">
                  <p:embed/>
                </p:oleObj>
              </mc:Choice>
              <mc:Fallback>
                <p:oleObj name="Image" r:id="rId3" imgW="4237714" imgH="355702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71675"/>
                        <a:ext cx="4195763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4"/>
          <p:cNvGraphicFramePr>
            <a:graphicFrameLocks noChangeAspect="1"/>
          </p:cNvGraphicFramePr>
          <p:nvPr/>
        </p:nvGraphicFramePr>
        <p:xfrm>
          <a:off x="4724400" y="2352675"/>
          <a:ext cx="4267200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882906" imgH="3163830" progId="">
                  <p:embed/>
                </p:oleObj>
              </mc:Choice>
              <mc:Fallback>
                <p:oleObj name="Image" r:id="rId5" imgW="4882906" imgH="316383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352675"/>
                        <a:ext cx="4267200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1275644" y="1592907"/>
            <a:ext cx="22296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dirty="0" err="1">
                <a:solidFill>
                  <a:srgbClr val="000066"/>
                </a:solidFill>
                <a:latin typeface="Garamond" charset="0"/>
              </a:rPr>
              <a:t>Modelul</a:t>
            </a:r>
            <a:r>
              <a:rPr lang="en-US" dirty="0">
                <a:solidFill>
                  <a:srgbClr val="000066"/>
                </a:solidFill>
                <a:latin typeface="Garamond" charset="0"/>
              </a:rPr>
              <a:t> </a:t>
            </a:r>
            <a:r>
              <a:rPr lang="en-US" dirty="0" err="1">
                <a:solidFill>
                  <a:srgbClr val="000066"/>
                </a:solidFill>
                <a:latin typeface="Garamond" charset="0"/>
              </a:rPr>
              <a:t>prototip</a:t>
            </a:r>
            <a:endParaRPr lang="en-US" dirty="0">
              <a:solidFill>
                <a:srgbClr val="000066"/>
              </a:solidFill>
              <a:latin typeface="Garamond" charset="0"/>
            </a:endParaRP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4888453" y="1597965"/>
            <a:ext cx="3919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dirty="0" err="1">
                <a:solidFill>
                  <a:srgbClr val="000066"/>
                </a:solidFill>
                <a:latin typeface="Garamond" charset="0"/>
              </a:rPr>
              <a:t>Modelul</a:t>
            </a:r>
            <a:r>
              <a:rPr lang="en-US" dirty="0">
                <a:solidFill>
                  <a:srgbClr val="000066"/>
                </a:solidFill>
                <a:latin typeface="Garamond" charset="0"/>
              </a:rPr>
              <a:t> cu </a:t>
            </a:r>
            <a:r>
              <a:rPr lang="en-US" dirty="0" err="1">
                <a:solidFill>
                  <a:srgbClr val="000066"/>
                </a:solidFill>
                <a:latin typeface="Garamond" charset="0"/>
              </a:rPr>
              <a:t>exemple</a:t>
            </a:r>
            <a:r>
              <a:rPr lang="en-US" dirty="0">
                <a:solidFill>
                  <a:srgbClr val="000066"/>
                </a:solidFill>
                <a:latin typeface="Garamond" charset="0"/>
              </a:rPr>
              <a:t> </a:t>
            </a:r>
            <a:r>
              <a:rPr lang="en-US" dirty="0" err="1">
                <a:solidFill>
                  <a:srgbClr val="000066"/>
                </a:solidFill>
                <a:latin typeface="Garamond" charset="0"/>
              </a:rPr>
              <a:t>particulare</a:t>
            </a:r>
            <a:endParaRPr lang="en-US" dirty="0">
              <a:solidFill>
                <a:srgbClr val="000066"/>
              </a:solidFill>
              <a:latin typeface="Garamond" charset="0"/>
            </a:endParaRPr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337644" y="4968299"/>
            <a:ext cx="4076207" cy="523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Realizăm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clasificarea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într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-o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clasă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de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obiecte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prin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compararea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unui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nou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exemplu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cu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prototipul</a:t>
            </a:r>
            <a:endParaRPr lang="en-US" sz="1400" dirty="0">
              <a:solidFill>
                <a:srgbClr val="000066"/>
              </a:solidFill>
              <a:latin typeface="Arial"/>
              <a:cs typeface="Arial"/>
            </a:endParaRPr>
          </a:p>
        </p:txBody>
      </p:sp>
      <p:sp>
        <p:nvSpPr>
          <p:cNvPr id="31752" name="Rectangle 9"/>
          <p:cNvSpPr>
            <a:spLocks noChangeArrowheads="1"/>
          </p:cNvSpPr>
          <p:nvPr/>
        </p:nvSpPr>
        <p:spPr bwMode="auto">
          <a:xfrm>
            <a:off x="350552" y="4979248"/>
            <a:ext cx="4076206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53459" y="2748126"/>
            <a:ext cx="1179948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memorăm</a:t>
            </a:r>
            <a:r>
              <a:rPr lang="en-US" sz="1400" dirty="0"/>
              <a:t> </a:t>
            </a:r>
          </a:p>
          <a:p>
            <a:r>
              <a:rPr lang="en-US" sz="1400" dirty="0" err="1"/>
              <a:t>prototipul</a:t>
            </a:r>
            <a:endParaRPr lang="en-US" sz="1400" dirty="0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915393" y="5004072"/>
            <a:ext cx="4076207" cy="738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Realizăm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clasificarea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într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-o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clasă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de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obiecte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prin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compararea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unui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nou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exemplu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cu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toate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exemplele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particulare</a:t>
            </a:r>
            <a:r>
              <a:rPr lang="en-US" sz="1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66"/>
                </a:solidFill>
                <a:latin typeface="Arial"/>
                <a:cs typeface="Arial"/>
              </a:rPr>
              <a:t>memorate</a:t>
            </a:r>
            <a:endParaRPr lang="en-US" sz="1400" dirty="0">
              <a:solidFill>
                <a:srgbClr val="000066"/>
              </a:solidFill>
              <a:latin typeface="Arial"/>
              <a:cs typeface="Arial"/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4915393" y="5005313"/>
            <a:ext cx="4076206" cy="829756"/>
          </a:xfrm>
          <a:prstGeom prst="rect">
            <a:avLst/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58920" y="2956152"/>
            <a:ext cx="1185079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19807" y="2222754"/>
            <a:ext cx="118507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95398" y="2211089"/>
            <a:ext cx="118507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24400" y="4609916"/>
            <a:ext cx="441959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6720" y="1417638"/>
            <a:ext cx="4698780" cy="452431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A. </a:t>
            </a:r>
            <a:r>
              <a:rPr lang="en-US" sz="1200" dirty="0" err="1"/>
              <a:t>Torralba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1102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105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8650047" y="7101984"/>
            <a:ext cx="21780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Slide by </a:t>
            </a:r>
            <a:r>
              <a:rPr lang="en-US" sz="1800" dirty="0" err="1"/>
              <a:t>Aude</a:t>
            </a:r>
            <a:r>
              <a:rPr lang="en-US" sz="1800" dirty="0"/>
              <a:t> </a:t>
            </a:r>
            <a:r>
              <a:rPr lang="en-US" sz="1800" dirty="0" err="1"/>
              <a:t>Oliva</a:t>
            </a:r>
            <a:endParaRPr lang="en-US" sz="1800" dirty="0"/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title"/>
          </p:nvPr>
        </p:nvSpPr>
        <p:spPr>
          <a:xfrm>
            <a:off x="1539502" y="10763"/>
            <a:ext cx="6812296" cy="715963"/>
          </a:xfrm>
          <a:solidFill>
            <a:schemeClr val="bg1"/>
          </a:solidFill>
        </p:spPr>
        <p:txBody>
          <a:bodyPr>
            <a:no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Clase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exemple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9359460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3541EE-85C0-4C7A-913B-470C86E05010}">
  <ds:schemaRefs>
    <ds:schemaRef ds:uri="http://schemas.microsoft.com/office/2006/metadata/properties"/>
    <ds:schemaRef ds:uri="http://schemas.microsoft.com/office/infopath/2007/PartnerControls"/>
    <ds:schemaRef ds:uri="6484dfe6-1747-497f-adeb-3db6e334c90f"/>
    <ds:schemaRef ds:uri="7d5a71b3-8300-4331-8b5e-569812e32b79"/>
  </ds:schemaRefs>
</ds:datastoreItem>
</file>

<file path=customXml/itemProps2.xml><?xml version="1.0" encoding="utf-8"?>
<ds:datastoreItem xmlns:ds="http://schemas.openxmlformats.org/officeDocument/2006/customXml" ds:itemID="{6CE2C4B9-6B92-44CD-8493-4616EACB47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84dfe6-1747-497f-adeb-3db6e334c90f"/>
    <ds:schemaRef ds:uri="7d5a71b3-8300-4331-8b5e-569812e32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27C240-1092-495D-A464-6CD2C0962E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23014</TotalTime>
  <Words>4129</Words>
  <Application>Microsoft Office PowerPoint</Application>
  <PresentationFormat>On-screen Show (4:3)</PresentationFormat>
  <Paragraphs>1292</Paragraphs>
  <Slides>107</Slides>
  <Notes>101</Notes>
  <HiddenSlides>2</HiddenSlides>
  <MMClips>7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fromPrest</vt:lpstr>
      <vt:lpstr>1_fromPrest</vt:lpstr>
      <vt:lpstr>2_fromPrest</vt:lpstr>
      <vt:lpstr>3_fromPrest</vt:lpstr>
      <vt:lpstr>Office Theme</vt:lpstr>
      <vt:lpstr>Concepte și aplicații în  Vederea Artificială </vt:lpstr>
      <vt:lpstr>PowerPoint Presentation</vt:lpstr>
      <vt:lpstr>PowerPoint Presentation</vt:lpstr>
      <vt:lpstr>Distanța Chamfer</vt:lpstr>
      <vt:lpstr>Distanța Chamfer</vt:lpstr>
      <vt:lpstr>PowerPoint Presentation</vt:lpstr>
      <vt:lpstr>Transformata Distanță</vt:lpstr>
      <vt:lpstr>Transformata Distanță – 1D</vt:lpstr>
      <vt:lpstr>Transformata Distanță – 2D</vt:lpstr>
      <vt:lpstr>PowerPoint Presentation</vt:lpstr>
      <vt:lpstr>PowerPoint Presentation</vt:lpstr>
      <vt:lpstr>PowerPoint Presentation</vt:lpstr>
      <vt:lpstr>PowerPoint Presentation</vt:lpstr>
      <vt:lpstr>Distanța Chamfer: proprietăți</vt:lpstr>
      <vt:lpstr>Spațiile culori RGB și HSV</vt:lpstr>
      <vt:lpstr>PowerPoint Presentation</vt:lpstr>
      <vt:lpstr>PowerPoint Presentation</vt:lpstr>
      <vt:lpstr>RGB2GRAY</vt:lpstr>
      <vt:lpstr>PowerPoint Presentation</vt:lpstr>
      <vt:lpstr>Spațiul liniar de culori - RGB</vt:lpstr>
      <vt:lpstr>RGB</vt:lpstr>
      <vt:lpstr>RGB vs HSV</vt:lpstr>
      <vt:lpstr>Spațiu de culori neliniar HSV</vt:lpstr>
      <vt:lpstr>RGB2HSV</vt:lpstr>
      <vt:lpstr>Imagine în spațiul de culori RGB</vt:lpstr>
      <vt:lpstr>PowerPoint Presentation</vt:lpstr>
      <vt:lpstr>PowerPoint Presentation</vt:lpstr>
      <vt:lpstr>Creștem saturația = culori mai intense</vt:lpstr>
      <vt:lpstr>Creștem valoarea = imagine cu luminozitate mai mare</vt:lpstr>
      <vt:lpstr>Modificăm nuanța = modificăm culorile</vt:lpstr>
      <vt:lpstr>Imagini binare</vt:lpstr>
      <vt:lpstr>Imagini binare</vt:lpstr>
      <vt:lpstr>Analiza imaginilor binare:  paşi de urmat</vt:lpstr>
      <vt:lpstr>Imagini binare</vt:lpstr>
      <vt:lpstr>Aplicarea unui prag  (thresholding)</vt:lpstr>
      <vt:lpstr>Aplicarea unui prag</vt:lpstr>
      <vt:lpstr>Aplicarea unui prag</vt:lpstr>
      <vt:lpstr>Aplicarea unui prag</vt:lpstr>
      <vt:lpstr>Aplicarea unui prag</vt:lpstr>
      <vt:lpstr>Caz ideal: histograme de intensitate bimodale</vt:lpstr>
      <vt:lpstr>Cazuri mai puțin ideale</vt:lpstr>
      <vt:lpstr>Probleme</vt:lpstr>
      <vt:lpstr>Operatori morfologici</vt:lpstr>
      <vt:lpstr>Dilatare</vt:lpstr>
      <vt:lpstr>Eroziune</vt:lpstr>
      <vt:lpstr>Elemente structurale</vt:lpstr>
      <vt:lpstr>Dilatare – exemplu (1D)</vt:lpstr>
      <vt:lpstr>Dilatare – exemplu </vt:lpstr>
      <vt:lpstr>Dilatare – exemplu </vt:lpstr>
      <vt:lpstr>Dilatare – exemplu </vt:lpstr>
      <vt:lpstr>Dilatare – exemplu </vt:lpstr>
      <vt:lpstr>Dilatare – exemplu </vt:lpstr>
      <vt:lpstr>Dilatare – exemplu </vt:lpstr>
      <vt:lpstr>Dilatare – exemplu </vt:lpstr>
      <vt:lpstr>Dilatare – exemplu </vt:lpstr>
      <vt:lpstr>Dilatare vs. Eroziune</vt:lpstr>
      <vt:lpstr>Dilatare – exemplu (2D)</vt:lpstr>
      <vt:lpstr>Dilatare vs. Eroziune</vt:lpstr>
      <vt:lpstr>Eroziune – exemplu (1D)</vt:lpstr>
      <vt:lpstr>Eroziune – exemplu</vt:lpstr>
      <vt:lpstr>Eroziune – exemplu</vt:lpstr>
      <vt:lpstr>Eroziune – exemplu</vt:lpstr>
      <vt:lpstr>Eroziune – exemplu</vt:lpstr>
      <vt:lpstr>Eroziune – exemplu</vt:lpstr>
      <vt:lpstr>Eroziune – exemplu</vt:lpstr>
      <vt:lpstr>Eroziune – exemplu</vt:lpstr>
      <vt:lpstr>Eroziune – exemplu</vt:lpstr>
      <vt:lpstr>Eroziune – exemplu</vt:lpstr>
      <vt:lpstr>Eroziune – exemplu (2D)</vt:lpstr>
      <vt:lpstr>Deschidere = eroziune + dilatare</vt:lpstr>
      <vt:lpstr>Închidere = dilatare + eroziune</vt:lpstr>
      <vt:lpstr>Operatori morfologici  aplicați imaginilor de intensitate</vt:lpstr>
      <vt:lpstr>Probleme</vt:lpstr>
      <vt:lpstr>Componente conexe</vt:lpstr>
      <vt:lpstr>Conectivitate</vt:lpstr>
      <vt:lpstr>Algoritm pentru determinarea componentelor conexe</vt:lpstr>
      <vt:lpstr>Algoritm pentru determinarea componentelor conexe</vt:lpstr>
      <vt:lpstr>Algoritm pentru determinarea componentelor conexe</vt:lpstr>
      <vt:lpstr>Componente conexe - exemple</vt:lpstr>
      <vt:lpstr>Proprietăți ale regiunilor</vt:lpstr>
      <vt:lpstr>Analiza imaginilor binare - exemplu  segmentare </vt:lpstr>
      <vt:lpstr>PowerPoint Presentation</vt:lpstr>
      <vt:lpstr>Imagini binare</vt:lpstr>
      <vt:lpstr>Recunoașterea claselor de obiecte</vt:lpstr>
      <vt:lpstr>Ce vedeți în această imagine?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Recunoaşterea claselor de obiecte la nivel de instanță</vt:lpstr>
      <vt:lpstr>Recunoaşterea claselor de obiecte la nivel generic</vt:lpstr>
      <vt:lpstr>Recunoaşterea claselor de obiecte</vt:lpstr>
      <vt:lpstr>Organizarea ierarhică a claselor de obiecte (Rosch, 1976)</vt:lpstr>
      <vt:lpstr>Organizarea ierarhică a claselor de obiecte (Rosch, 1976)</vt:lpstr>
      <vt:lpstr>Recunoaşterea claselor de obiecte</vt:lpstr>
      <vt:lpstr>Clase de obiecte - exemple</vt:lpstr>
      <vt:lpstr>Cât de multe clase de obiecte există?</vt:lpstr>
      <vt:lpstr>PowerPoint Presentation</vt:lpstr>
      <vt:lpstr>PowerPoint Presentation</vt:lpstr>
      <vt:lpstr>PowerPoint Presentation</vt:lpstr>
      <vt:lpstr>PowerPoint Presentation</vt:lpstr>
      <vt:lpstr>Alte aplicații: conducere asistată </vt:lpstr>
      <vt:lpstr>Găsirea obiectelor vizual similare</vt:lpstr>
      <vt:lpstr>Recunoaştere în Vederea Artificială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lastModifiedBy>Bogdan Alexe</cp:lastModifiedBy>
  <cp:revision>353</cp:revision>
  <dcterms:created xsi:type="dcterms:W3CDTF">2014-09-11T11:15:46Z</dcterms:created>
  <dcterms:modified xsi:type="dcterms:W3CDTF">2024-12-24T17:46:29Z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  <property fmtid="{D5CDD505-2E9C-101B-9397-08002B2CF9AE}" pid="3" name="MediaServiceImageTags">
    <vt:lpwstr/>
  </property>
</Properties>
</file>